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omments/modernComment_11F_5A7E3A8E.xml" ContentType="application/vnd.ms-powerpoint.comments+xml"/>
  <Override PartName="/ppt/comments/modernComment_130_459DA629.xml" ContentType="application/vnd.ms-powerpoint.comments+xml"/>
  <Override PartName="/ppt/comments/modernComment_123_A518DC89.xml" ContentType="application/vnd.ms-powerpoint.comments+xml"/>
  <Override PartName="/ppt/notesSlides/notesSlide1.xml" ContentType="application/vnd.openxmlformats-officedocument.presentationml.notesSlide+xml"/>
  <Override PartName="/ppt/comments/modernComment_12B_FF854A87.xml" ContentType="application/vnd.ms-powerpoint.comments+xml"/>
  <Override PartName="/ppt/notesSlides/notesSlide2.xml" ContentType="application/vnd.openxmlformats-officedocument.presentationml.notesSlide+xml"/>
  <Override PartName="/ppt/comments/modernComment_129_BCE74AD3.xml" ContentType="application/vnd.ms-powerpoint.comments+xml"/>
  <Override PartName="/ppt/notesSlides/notesSlide3.xml" ContentType="application/vnd.openxmlformats-officedocument.presentationml.notesSlide+xml"/>
  <Override PartName="/ppt/comments/modernComment_125_BAE5FE40.xml" ContentType="application/vnd.ms-powerpoint.comments+xml"/>
  <Override PartName="/ppt/notesSlides/notesSlide4.xml" ContentType="application/vnd.openxmlformats-officedocument.presentationml.notesSlide+xml"/>
  <Override PartName="/ppt/comments/modernComment_12F_582E313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87" r:id="rId2"/>
    <p:sldId id="304" r:id="rId3"/>
    <p:sldId id="291" r:id="rId4"/>
    <p:sldId id="299" r:id="rId5"/>
    <p:sldId id="297" r:id="rId6"/>
    <p:sldId id="293" r:id="rId7"/>
    <p:sldId id="292" r:id="rId8"/>
    <p:sldId id="289" r:id="rId9"/>
    <p:sldId id="296" r:id="rId10"/>
    <p:sldId id="305" r:id="rId11"/>
    <p:sldId id="303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AC393A-FE02-90AB-78F2-3F9E9083BCD1}" name="Rui Rosmaninho" initials="" userId="S::rui.rosmaninho@ua.pt::4bab0e04-6217-4d84-b63a-c808a04500cd" providerId="AD"/>
  <p188:author id="{74B61348-50AB-F634-882C-87909E57B7B7}" name="Carlos Verenzuela" initials="CV" userId="S::carlos.verenzuela@ua.pt::b139039b-1d51-4618-81fa-2a0d8f13a800" providerId="AD"/>
  <p188:author id="{1B793A8C-0735-F301-5B32-CFF3483ED853}" name="Rui Lopes" initials="RL" userId="S::ruieduardo.fa.lopes@ua.pt::c0a7a0b5-f57b-4945-b868-24bcc1089119" providerId="AD"/>
  <p188:author id="{223CA59D-5203-C310-0E1B-2E450C2F79F1}" name="Pedro Teixeira" initials="PT" userId="S::pedro.teix@ua.pt::0735127d-1538-48c6-982c-73299d2ea4f0" providerId="AD"/>
  <p188:author id="{4F7D74C5-4191-7545-4DAA-BB5F25B3EB98}" name="Rúben Costa" initials="RC" userId="S::rccardeal@ua.pt::0ad04fe3-49a7-4da2-bd3c-149bd46d4452" providerId="AD"/>
  <p188:author id="{F357E7D8-7E9D-219D-7110-469B81C92444}" name="Isac Cruz" initials="IC" userId="S::isac.cruz@ua.pt::9d6f47ee-24ca-40af-92c9-f948e3705f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ABF"/>
    <a:srgbClr val="4E69DB"/>
    <a:srgbClr val="5353E7"/>
    <a:srgbClr val="3F3CEB"/>
    <a:srgbClr val="4B4AE9"/>
    <a:srgbClr val="4F52E8"/>
    <a:srgbClr val="374BEB"/>
    <a:srgbClr val="1D5CF0"/>
    <a:srgbClr val="0668FA"/>
    <a:srgbClr val="0A5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E2EEB-E412-EF7D-30BC-AEC6C48A9BBC}" v="1481" dt="2024-10-04T13:28:54.413"/>
    <p1510:client id="{0AF07008-B54D-E820-39CC-7786999495D9}" v="3" dt="2024-10-03T18:37:02.788"/>
    <p1510:client id="{0F9E1F21-050B-9C5F-AFF3-989ECDB45F1C}" v="14" dt="2024-10-03T20:52:06.109"/>
    <p1510:client id="{14713C09-2424-5647-B9D0-42A9FB5F22B5}" v="1" dt="2024-10-04T10:31:48.759"/>
    <p1510:client id="{1CE7241E-0AFB-68AD-42FF-F019BA27E5BB}" v="103" dt="2024-10-04T13:54:22.758"/>
    <p1510:client id="{1E99E0F2-0032-D772-59D8-F9FD2775E08F}" v="794" dt="2024-10-03T21:20:39.352"/>
    <p1510:client id="{27AE8E31-E5D6-6DA5-F0FF-F14FEB2C8D26}" v="1203" dt="2024-10-03T18:50:32.853"/>
    <p1510:client id="{31273302-2703-9762-5D0E-7AA323F851DD}" v="2" dt="2024-10-04T10:25:00.421"/>
    <p1510:client id="{3B0B5BA5-4AC6-4E58-32A5-B28054A03743}" v="63" dt="2024-10-04T10:49:57.814"/>
    <p1510:client id="{3E381412-4F72-2724-2CBE-D37164B37811}" v="2" dt="2024-10-03T14:21:40.791"/>
    <p1510:client id="{3EDBEDBA-77DA-44FB-AA51-C1DB7AF61816}" v="330" dt="2024-10-04T11:07:38.473"/>
    <p1510:client id="{4E981B99-D242-ED78-35F0-7AD5D53C930F}" v="686" dt="2024-10-03T18:49:51.596"/>
    <p1510:client id="{55BA3AE2-6ED7-E9E5-B5EC-FDB751BFA266}" v="290" dt="2024-10-03T12:06:37.781"/>
    <p1510:client id="{617F3F44-D784-942C-8CBD-E5BD8AB74522}" v="3" dt="2024-10-03T14:18:49.827"/>
    <p1510:client id="{6A397AE9-7548-CC3C-9568-C468D45E350B}" v="3492" dt="2024-10-03T20:22:06.576"/>
    <p1510:client id="{74E9B6F0-706B-2848-9E9D-ED6E000471FF}" v="185" dt="2024-10-03T18:49:58.059"/>
    <p1510:client id="{8BB1ABE6-E221-3503-C538-0D44241049B4}" v="86" dt="2024-10-03T21:04:15.165"/>
    <p1510:client id="{9B654125-5767-750D-6155-549039EDBCEE}" v="299" dt="2024-10-03T20:45:52.214"/>
    <p1510:client id="{A04ED7DC-D6AC-2F8B-3EE0-912D989779D6}" v="10" dt="2024-10-04T10:46:51.801"/>
    <p1510:client id="{A91F94B7-294B-3F33-6FAD-B5C4B35210B2}" v="18" dt="2024-10-04T08:12:54.838"/>
    <p1510:client id="{A95011BE-CA9E-F44F-86B6-AD31AF7C1900}" v="4053" dt="2024-10-04T11:30:41.398"/>
    <p1510:client id="{AA2A1F2C-4E2F-7C28-94D5-EF75D2511838}" v="471" dt="2024-10-03T16:48:26.090"/>
    <p1510:client id="{AB842F58-ECB1-1416-7F8A-4C1052E4A212}" v="6" dt="2024-10-04T07:47:56.998"/>
    <p1510:client id="{E6482832-94D5-CC4D-15B0-E6C3090B7E45}" v="146" dt="2024-10-03T23:07:42.522"/>
    <p1510:client id="{E90D6383-B651-A28C-D6BA-CB8749CAB19C}" v="115" dt="2024-10-03T18:35:44.049"/>
    <p1510:client id="{FCFFD286-EC46-7B21-55BE-0BF19A2BF8B3}" v="128" dt="2024-10-03T21:13:53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modernComment_11F_5A7E3A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A44E7B-BCC2-4EF7-A206-A26A864F98F1}" authorId="{223CA59D-5203-C310-0E1B-2E450C2F79F1}" created="2024-10-04T11:07:38.3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18221966" sldId="287"/>
      <ac:spMk id="2" creationId="{1ABD1FAD-7E02-CDAF-8CCE-D833978DD019}"/>
      <ac:txMk cp="64">
        <ac:context len="65" hash="2568524848"/>
      </ac:txMk>
    </ac:txMkLst>
    <p188:pos x="7937184" y="556047"/>
    <p188:txBody>
      <a:bodyPr/>
      <a:lstStyle/>
      <a:p>
        <a:r>
          <a:rPr lang="en-US"/>
          <a:t>Porquê Serviço de Visualização de Mobilidade Autónoma
O titulo da proposta era Vehicle Information Cluster as a Vehicular Visualization Service
Porque a introdução de mobilidade autónoma aqui? Os resultados deste projecto não precisam de mobilidade autónoma para serem úteis.
São conceitos distintos, não vejo a relação - podemos ter esta visualização com ou sem mobilidade autónoma  </a:t>
        </a:r>
      </a:p>
    </p188:txBody>
  </p188:cm>
</p188:cmLst>
</file>

<file path=ppt/comments/modernComment_123_A518DC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2E1CF2-3EF9-4439-ACDA-7F29A7B0AC90}" authorId="{223CA59D-5203-C310-0E1B-2E450C2F79F1}" created="2024-10-04T10:19:31.7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69869961" sldId="291"/>
      <ac:spMk id="5" creationId="{875F6CE6-50EB-4A6C-BF22-6F63B9C1B6A9}"/>
      <ac:txMk cp="200" len="33">
        <ac:context len="328" hash="11496559"/>
      </ac:txMk>
    </ac:txMkLst>
    <p188:pos x="4428743" y="2659464"/>
    <p188:replyLst>
      <p188:reply id="{4BF1AC39-4E6B-44C1-9C40-5FBCF78D2886}" authorId="{4F7D74C5-4191-7545-4DAA-BB5F25B3EB98}" created="2024-10-04T10:25:00.421">
        <p188:txBody>
          <a:bodyPr/>
          <a:lstStyle/>
          <a:p>
            <a:r>
              <a:rPr lang="en-US"/>
              <a:t>conseguir transmitir e receber os dados de forma segura e eficiente</a:t>
            </a:r>
          </a:p>
        </p188:txBody>
      </p188:reply>
    </p188:replyLst>
    <p188:txBody>
      <a:bodyPr/>
      <a:lstStyle/>
      <a:p>
        <a:r>
          <a:rPr lang="en-US"/>
          <a:t>Não percebi o que isto quer dizer</a:t>
        </a:r>
      </a:p>
    </p188:txBody>
  </p188:cm>
</p188:cmLst>
</file>

<file path=ppt/comments/modernComment_125_BAE5FE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5FEA9E-4A07-448B-A554-6B3CE4A62BA6}" authorId="{223CA59D-5203-C310-0E1B-2E450C2F79F1}" created="2024-10-04T10:28:02.2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35635008" sldId="293"/>
      <ac:spMk id="16" creationId="{10F6A0EC-222B-BEAD-8AAB-5150AEC6F63A}"/>
      <ac:txMk cp="17" len="11">
        <ac:context len="29" hash="467827690"/>
      </ac:txMk>
    </ac:txMkLst>
    <p188:pos x="6431615" y="429139"/>
    <p188:replyLst>
      <p188:reply id="{124AD01A-602D-4DC6-ABB4-625A47806C94}" authorId="{F357E7D8-7E9D-219D-7110-469B81C92444}" created="2024-10-04T10:44:56.232">
        <p188:txBody>
          <a:bodyPr/>
          <a:lstStyle/>
          <a:p>
            <a:r>
              <a:rPr lang="en-US"/>
              <a:t>Não necessáriamente</a:t>
            </a:r>
          </a:p>
        </p188:txBody>
      </p188:reply>
    </p188:replyLst>
    <p188:txBody>
      <a:bodyPr/>
      <a:lstStyle/>
      <a:p>
        <a:r>
          <a:rPr lang="en-US"/>
          <a:t>Algum motivo para estar no fundo da pagina? Coerência visual é importante.</a:t>
        </a:r>
      </a:p>
    </p188:txBody>
  </p188:cm>
</p188:cmLst>
</file>

<file path=ppt/comments/modernComment_129_BCE74A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26C873-76C9-46E1-B520-8231525EBE46}" authorId="{223CA59D-5203-C310-0E1B-2E450C2F79F1}" created="2024-10-04T10:27:12.2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69274579" sldId="297"/>
      <ac:spMk id="5" creationId="{A1D99E76-3C58-F676-453B-57048CB88D5D}"/>
      <ac:txMk cp="167" len="16">
        <ac:context len="240" hash="3592215367"/>
      </ac:txMk>
    </ac:txMkLst>
    <p188:pos x="3406286" y="3124847"/>
    <p188:txBody>
      <a:bodyPr/>
      <a:lstStyle/>
      <a:p>
        <a:r>
          <a:rPr lang="en-US"/>
          <a:t>Acho cedo demais para aparecer. A pergunta óbvia vai ser porque? Porque Android Automotive? Não estão a criar uma solução hardcoded para Android?
Na fase de desenho a solução deve ser agnóstica a detalhes de implementação. Isto não implica que não possam saber já que vão ter de considerar Android Automotive
Podem dizer algo como 
Interação com OS e HW ja existente no veiculo (por exemplo Android Automotive)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10:58:51.885" authorId="{74B61348-50AB-F634-882C-87909E57B7B7}"/>
          </p223:rxn>
        </p223:reactions>
      </p:ext>
    </p188:extLst>
  </p188:cm>
</p188:cmLst>
</file>

<file path=ppt/comments/modernComment_12B_FF854A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F6A4AC-6651-4F6E-B138-BB3D4966692B}" authorId="{1B793A8C-0735-F301-5B32-CFF3483ED853}" created="2024-10-04T07:46:53.52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86925447" sldId="299"/>
      <ac:spMk id="28" creationId="{B22A8AFC-9120-0799-023B-C28FC911C293}"/>
      <ac:txMk cp="24">
        <ac:context len="25" hash="2053672706"/>
      </ac:txMk>
    </ac:txMkLst>
    <p188:pos x="1538377" y="517584"/>
    <p188:txBody>
      <a:bodyPr/>
      <a:lstStyle/>
      <a:p>
        <a:r>
          <a:rPr lang="en-US"/>
          <a:t>Previsível? "Preditível" não existe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08:10:15.911" authorId="{74B61348-50AB-F634-882C-87909E57B7B7}"/>
          </p223:rxn>
        </p223:reactions>
      </p:ext>
    </p188:extLst>
  </p188:cm>
  <p188:cm id="{5545DD65-805F-4A15-BCC5-94AEED7AA9B4}" authorId="{223CA59D-5203-C310-0E1B-2E450C2F79F1}" created="2024-10-04T10:21:02.685">
    <pc:sldMkLst xmlns:pc="http://schemas.microsoft.com/office/powerpoint/2013/main/command">
      <pc:docMk/>
      <pc:sldMk cId="4286925447" sldId="299"/>
    </pc:sldMkLst>
    <p188:txBody>
      <a:bodyPr/>
      <a:lstStyle/>
      <a:p>
        <a:r>
          <a:rPr lang="en-US"/>
          <a:t>Acho que podemos ser mais ambiciosos. Que não cause distrações, mas por exemplo que apresente também informação útil, no momento útil, de forma útil</a:t>
        </a:r>
      </a:p>
    </p188:txBody>
  </p188:cm>
</p188:cmLst>
</file>

<file path=ppt/comments/modernComment_12F_582E31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19B8F0-1A23-4655-8290-1CE4B3D5B720}" authorId="{223CA59D-5203-C310-0E1B-2E450C2F79F1}" created="2024-10-04T10:36:29.10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79422264" sldId="303"/>
      <ac:spMk id="18" creationId="{71EA5BD5-C53D-3FFB-E3ED-D6271CCDED41}"/>
      <ac:txMk cp="11">
        <ac:context len="55" hash="987379618"/>
      </ac:txMk>
    </ac:txMkLst>
    <p188:pos x="996306" y="269774"/>
    <p188:txBody>
      <a:bodyPr/>
      <a:lstStyle/>
      <a:p>
        <a:r>
          <a:rPr lang="en-US"/>
          <a:t>Não são apps, são ferramentas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10:46:51.801" authorId="{74B61348-50AB-F634-882C-87909E57B7B7}"/>
          </p223:rxn>
        </p223:reactions>
      </p:ext>
    </p188:extLst>
  </p188:cm>
</p188:cmLst>
</file>

<file path=ppt/comments/modernComment_130_459DA6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BB5889-4EB1-4409-AA6C-42F19C68BD4E}" authorId="{223CA59D-5203-C310-0E1B-2E450C2F79F1}" created="2024-10-04T10:37:54.0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67959593" sldId="304"/>
      <ac:picMk id="17" creationId="{23146896-FD98-9CBA-EC30-2525C780DD87}"/>
    </ac:deMkLst>
    <p188:txBody>
      <a:bodyPr/>
      <a:lstStyle/>
      <a:p>
        <a:r>
          <a:rPr lang="en-US"/>
          <a:t>Até que ponto não seria melhor tirar a moldura redonda da imagem? Está a cortar uma parte relevante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10:59:32.418" authorId="{74B61348-50AB-F634-882C-87909E57B7B7}"/>
          </p223:rxn>
        </p223:reactions>
      </p:ext>
    </p188:extLst>
  </p188:cm>
  <p188:cm id="{27AAE74F-8174-4070-A52B-1E766D4699E3}" authorId="{223CA59D-5203-C310-0E1B-2E450C2F79F1}" created="2024-10-04T10:39:15.6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67959593" sldId="304"/>
      <ac:spMk id="9" creationId="{596E02F7-6F7D-4207-416B-DA4B7991AE4A}"/>
      <ac:txMk cp="137" len="5">
        <ac:context len="529" hash="790044567"/>
      </ac:txMk>
    </ac:txMkLst>
    <p188:pos x="5001019" y="1146176"/>
    <p188:txBody>
      <a:bodyPr/>
      <a:lstStyle/>
      <a:p>
        <a:r>
          <a:rPr lang="en-US"/>
          <a:t>Dados de …?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9CBC4-88C7-443A-BD72-5ADC8ED64D7F}" type="datetimeFigureOut"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D5C5-5927-49A8-B7AB-D62748B6D0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5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D5C5-5927-49A8-B7AB-D62748B6D00F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8831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D5C5-5927-49A8-B7AB-D62748B6D00F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675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6D5C5-5927-49A8-B7AB-D62748B6D00F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9527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pPr algn="r"/>
            <a:r>
              <a:rPr lang="en-ID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4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2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C856CB-7EF7-0686-67C3-F4FDED157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2602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4993766"/>
            <a:ext cx="10320864" cy="15552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2429B91-076E-CB50-170D-FC4795E0F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8472" y="2008095"/>
            <a:ext cx="3787959" cy="236697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38B225C-4574-4169-99B1-3FFBD32E99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583643"/>
            <a:ext cx="10320865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EFEB615-7805-C2F5-0C2F-3E4AF83FE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3762" y="1528887"/>
            <a:ext cx="3782669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46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Slide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542" y="309033"/>
            <a:ext cx="5138400" cy="2644800"/>
          </a:xfrm>
        </p:spPr>
        <p:txBody>
          <a:bodyPr lIns="72000"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7" y="3060205"/>
            <a:ext cx="472274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8" y="3581262"/>
            <a:ext cx="5275359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693DB84-420D-5CDE-49A5-EED8F391E7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6148" y="756064"/>
            <a:ext cx="4456800" cy="26448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33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733">
                <a:solidFill>
                  <a:schemeClr val="tx1"/>
                </a:solidFill>
              </a:defRPr>
            </a:lvl4pPr>
            <a:lvl5pPr>
              <a:defRPr sz="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AD573DD-7162-181F-4757-454D200FAD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8" y="309033"/>
            <a:ext cx="44568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098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Slide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6589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235102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F270CF7-D74E-AF4D-86D1-6B50BA81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4105938"/>
            <a:ext cx="5160000" cy="244302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9B3FD1-8F83-390B-8BA6-0DDE686EE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3648731"/>
            <a:ext cx="51600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639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Slide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25251"/>
            <a:ext cx="429683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836894"/>
            <a:ext cx="2712072" cy="2712072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836894"/>
            <a:ext cx="2712072" cy="2712072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8E8950D-5AAE-8D54-D70F-7F5338ECA7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632" y="717000"/>
            <a:ext cx="4516800" cy="2712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8869D27-0CC0-2CA8-0678-F219D8FA4A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9633" y="309033"/>
            <a:ext cx="45168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8368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5262566"/>
            <a:ext cx="10310283" cy="1286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6383" y="1297409"/>
            <a:ext cx="3168651" cy="3358759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2AA11F0-C2F5-DD17-B7FE-4C214AA4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5568" y="1677117"/>
            <a:ext cx="3170400" cy="2980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A6DA4EF-55DA-5237-592B-4DB7D3065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5450" y="1677117"/>
            <a:ext cx="3170400" cy="2980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37533AA-4677-3794-67B0-157519D1F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50" y="4802691"/>
            <a:ext cx="102997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3627991-E21E-068D-E6CD-9B25A570D8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5567" y="1297408"/>
            <a:ext cx="31704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3869D82-347F-8D6F-57CE-9DD904E6F0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5449" y="1295365"/>
            <a:ext cx="3170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6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929329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224887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9881A1-6E5B-E82F-C2F1-11713FE9D6B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96000" y="17125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431E933-40B6-AEE2-256F-BF6EBD83FAB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38645" y="3527457"/>
            <a:ext cx="2400000" cy="56044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F89B26-6545-7D4B-70E3-2C7EAF2998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3707" y="3539414"/>
            <a:ext cx="2400000" cy="548492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8D04E8C-3E62-FD76-AC2F-3C743A7967E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38842" y="4218565"/>
            <a:ext cx="2400300" cy="231241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B8EA249-C9A0-18DC-AF71-140F40E0C2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33707" y="4218565"/>
            <a:ext cx="2400300" cy="2312409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225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571439" y="1701443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582777" y="1744717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087691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434755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782227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7EF204C-57FE-D308-AE55-0EC7B39312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2741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DD29B54-DF4C-FFFC-ECB7-FD3C5AD9B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368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AD78A0C-1E24-49D5-9550-C2163F9977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02607" y="3527456"/>
            <a:ext cx="2400000" cy="5425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B65D21-5F82-512B-4B7B-713AE828AA4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05995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06672E2-978D-B0FD-DF1B-27864A517E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09368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AC00A20-237D-67E6-AF87-866D432973E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05995" y="4166045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08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063109" y="1744717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107317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3802947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3420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8772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F4BE6-B9FA-66FA-733E-56254FAB6F4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84435E89-7552-84E3-F3EF-A9898752D041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6351269" y="1732835"/>
            <a:ext cx="2037784" cy="1684283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848CA24-D867-DD0A-DCD9-B07F0F267B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9" y="4269635"/>
            <a:ext cx="2280000" cy="2280922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5E2A1B3-7F9E-08EC-881F-E57839DE04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8624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FB8407D-3DEF-4393-0DA3-709794B645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5083" y="3552658"/>
            <a:ext cx="2280000" cy="5933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99F997E-0EB3-654C-51A2-1472C16148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76433" y="3533950"/>
            <a:ext cx="2280000" cy="61202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94A06F4-CA99-72D2-951E-1E431BA1EB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57180" y="4264186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3E7645F-7494-1074-70EA-99EDCB1EA31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11445" y="4261197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262628C-41DF-C9D0-6EB9-3CD6089122F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11445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5084A38-9004-9470-FF3B-13203ACEB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965710" y="4261197"/>
            <a:ext cx="2280000" cy="228936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402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3FC87F29-42D1-D1BE-DD09-12D83DB8EF5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692000" y="1966806"/>
            <a:ext cx="8808000" cy="45720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D08D3A-FB0F-4B34-1384-95E4B6369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2001" y="1395780"/>
            <a:ext cx="888456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305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y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96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622530"/>
            <a:ext cx="4616483" cy="2926437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4833" y="3622530"/>
            <a:ext cx="4401600" cy="2926437"/>
          </a:xfrm>
        </p:spPr>
        <p:txBody>
          <a:bodyPr>
            <a:normAutofit/>
          </a:bodyPr>
          <a:lstStyle>
            <a:lvl1pPr algn="l">
              <a:defRPr sz="1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6000" y="1269000"/>
            <a:ext cx="2280000" cy="2160000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4833" y="2949000"/>
            <a:ext cx="4401600" cy="480000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547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1972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311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pPr algn="r"/>
            <a:r>
              <a:rPr lang="en-ID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647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ection Slide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49851" cy="2560800"/>
          </a:xfrm>
        </p:spPr>
        <p:txBody>
          <a:bodyPr lIns="72000"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8" y="309033"/>
            <a:ext cx="5048252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6" y="3060205"/>
            <a:ext cx="4754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81262"/>
            <a:ext cx="5149851" cy="296770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13824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622530"/>
            <a:ext cx="4616483" cy="2926437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4833" y="3622530"/>
            <a:ext cx="4401600" cy="2926437"/>
          </a:xfrm>
        </p:spPr>
        <p:txBody>
          <a:bodyPr>
            <a:normAutofit/>
          </a:bodyPr>
          <a:lstStyle>
            <a:lvl1pPr algn="l">
              <a:defRPr sz="1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6000" y="1269000"/>
            <a:ext cx="2280000" cy="2160000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4833" y="2949000"/>
            <a:ext cx="4401600" cy="480000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191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Sec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5262566"/>
            <a:ext cx="10310283" cy="1286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6383" y="1297409"/>
            <a:ext cx="3168651" cy="3358759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2AA11F0-C2F5-DD17-B7FE-4C214AA4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5568" y="1677117"/>
            <a:ext cx="3170400" cy="2980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A6DA4EF-55DA-5237-592B-4DB7D3065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5450" y="1677117"/>
            <a:ext cx="3170400" cy="2980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37533AA-4677-3794-67B0-157519D1F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50" y="4802691"/>
            <a:ext cx="102997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3627991-E21E-068D-E6CD-9B25A570D8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5567" y="1297408"/>
            <a:ext cx="31704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3869D82-347F-8D6F-57CE-9DD904E6F0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5449" y="1295365"/>
            <a:ext cx="3170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561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ection Slide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02F8C3-F00F-4E27-5DA6-A2641DD8B6DB}"/>
              </a:ext>
            </a:extLst>
          </p:cNvPr>
          <p:cNvSpPr/>
          <p:nvPr userDrawn="1"/>
        </p:nvSpPr>
        <p:spPr>
          <a:xfrm>
            <a:off x="946149" y="1524000"/>
            <a:ext cx="4665132" cy="5024967"/>
          </a:xfrm>
          <a:prstGeom prst="roundRect">
            <a:avLst>
              <a:gd name="adj" fmla="val 2692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94916" y="1524000"/>
            <a:ext cx="5361517" cy="5024967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3293" y="2062081"/>
            <a:ext cx="4250844" cy="448688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E63B7-D931-B133-8FA6-99393C16E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3293" y="1605279"/>
            <a:ext cx="4250844" cy="365761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527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6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02F8C3-F00F-4E27-5DA6-A2641DD8B6DB}"/>
              </a:ext>
            </a:extLst>
          </p:cNvPr>
          <p:cNvSpPr/>
          <p:nvPr userDrawn="1"/>
        </p:nvSpPr>
        <p:spPr>
          <a:xfrm>
            <a:off x="946149" y="1524000"/>
            <a:ext cx="4665132" cy="5024967"/>
          </a:xfrm>
          <a:prstGeom prst="roundRect">
            <a:avLst>
              <a:gd name="adj" fmla="val 2692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94916" y="1524000"/>
            <a:ext cx="5361517" cy="5024967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3293" y="2062081"/>
            <a:ext cx="4250844" cy="448688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E63B7-D931-B133-8FA6-99393C16E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3293" y="1605279"/>
            <a:ext cx="4250844" cy="365761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99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3168651" cy="2980800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50" y="5072095"/>
            <a:ext cx="10310283" cy="1358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87783" y="1534429"/>
            <a:ext cx="3168651" cy="2980800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16966" y="1534429"/>
            <a:ext cx="3168651" cy="2980800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D0099F9-FDA2-A9F6-57CB-FC34D12DC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567" y="4673600"/>
            <a:ext cx="10310283" cy="302942"/>
          </a:xfrm>
        </p:spPr>
        <p:txBody>
          <a:bodyPr anchor="b">
            <a:noAutofit/>
          </a:bodyPr>
          <a:lstStyle>
            <a:lvl1pPr algn="l">
              <a:defRPr sz="145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13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49851" cy="2560800"/>
          </a:xfrm>
        </p:spPr>
        <p:txBody>
          <a:bodyPr lIns="72000"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8" y="309033"/>
            <a:ext cx="5048252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6" y="3060205"/>
            <a:ext cx="4754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81262"/>
            <a:ext cx="5149851" cy="296770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65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60433" cy="19231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566" y="309034"/>
            <a:ext cx="4670400" cy="6239933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877671"/>
            <a:ext cx="51604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384611"/>
            <a:ext cx="5136346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66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5573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119967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647440"/>
            <a:ext cx="2712072" cy="2901526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647440"/>
            <a:ext cx="2712072" cy="2901526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090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567" y="309033"/>
            <a:ext cx="10320867" cy="2908800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4DD50-444B-9D88-39F7-81FC54FA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453157"/>
            <a:ext cx="10320867" cy="766731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309A00-0506-47CA-3E59-D8B851225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4867836"/>
            <a:ext cx="10320867" cy="168113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8F78082-CAA6-773A-0FBC-201F6D53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429860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02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 Slide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351D61F-63AA-89E8-6518-7ACE02272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72967"/>
            <a:ext cx="10320867" cy="29760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C1BA054-3952-CDA3-9D89-933F800FB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49" y="1894398"/>
            <a:ext cx="10320867" cy="15177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802F3D3-268D-28AC-3B6A-BCE1B432E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49" y="1426687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0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5A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6477" cy="138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67" y="1825626"/>
            <a:ext cx="10320867" cy="472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E2DED4-AC97-59C1-4563-8FE8C48783CD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custGeom>
            <a:avLst/>
            <a:gdLst>
              <a:gd name="connsiteX0" fmla="*/ 0 w 952500"/>
              <a:gd name="connsiteY0" fmla="*/ 0 h 10287000"/>
              <a:gd name="connsiteX1" fmla="*/ 952500 w 952500"/>
              <a:gd name="connsiteY1" fmla="*/ 0 h 10287000"/>
              <a:gd name="connsiteX2" fmla="*/ 952500 w 952500"/>
              <a:gd name="connsiteY2" fmla="*/ 10287000 h 10287000"/>
              <a:gd name="connsiteX3" fmla="*/ 0 w 9525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02870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9C32838-03BA-A3E4-8A58-3457020075FA}"/>
              </a:ext>
            </a:extLst>
          </p:cNvPr>
          <p:cNvSpPr/>
          <p:nvPr/>
        </p:nvSpPr>
        <p:spPr>
          <a:xfrm>
            <a:off x="635000" y="0"/>
            <a:ext cx="6350" cy="6858000"/>
          </a:xfrm>
          <a:custGeom>
            <a:avLst/>
            <a:gdLst>
              <a:gd name="connsiteX0" fmla="*/ 0 w 9525"/>
              <a:gd name="connsiteY0" fmla="*/ 0 h 10287000"/>
              <a:gd name="connsiteX1" fmla="*/ 0 w 9525"/>
              <a:gd name="connsiteY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" y="6183842"/>
            <a:ext cx="641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fld id="{F5342A4C-1D06-4798-B51F-D5804CA03D28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10841" y="309034"/>
            <a:ext cx="413319" cy="3121025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r>
              <a:rPr lang="en-ID"/>
              <a:t>SIERRA // 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96620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707" r:id="rId22"/>
    <p:sldLayoutId id="2147483708" r:id="rId23"/>
    <p:sldLayoutId id="2147483727" r:id="rId24"/>
    <p:sldLayoutId id="2147483729" r:id="rId25"/>
    <p:sldLayoutId id="2147483712" r:id="rId26"/>
    <p:sldLayoutId id="2147483694" r:id="rId27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  <p15:guide id="4" orient="horz" pos="292">
          <p15:clr>
            <a:srgbClr val="F26B43"/>
          </p15:clr>
        </p15:guide>
        <p15:guide id="5" orient="horz" pos="6188">
          <p15:clr>
            <a:srgbClr val="F26B43"/>
          </p15:clr>
        </p15:guide>
        <p15:guide id="6" pos="884">
          <p15:clr>
            <a:srgbClr val="F26B43"/>
          </p15:clr>
        </p15:guide>
        <p15:guide id="7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5A7E3A8E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microsoft.com/office/2018/10/relationships/comments" Target="../comments/modernComment_12F_582E31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0_459DA6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23_A518DC8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FF854A8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BCE74AD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BAE5F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1FAD-7E02-CDAF-8CCE-D833978DD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115" y="272628"/>
            <a:ext cx="10506203" cy="1995254"/>
          </a:xfrm>
        </p:spPr>
        <p:txBody>
          <a:bodyPr/>
          <a:lstStyle/>
          <a:p>
            <a:r>
              <a:rPr lang="en-GB" sz="4800" b="1" i="0">
                <a:effectLst/>
                <a:latin typeface="Montserrat" pitchFamily="2" charset="77"/>
              </a:rPr>
              <a:t>Vehicle Information Cluster as a Vehicular Visualization Service</a:t>
            </a:r>
            <a:endParaRPr lang="pt-PT" sz="28700" b="1">
              <a:effectLst/>
              <a:latin typeface="Montserrat" pitchFamily="2" charset="77"/>
              <a:ea typeface="Apple Color Emoji" pitchFamily="2" charset="0"/>
              <a:cs typeface="Times New Roman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E818252-07E7-4D13-C58A-E5ABF5D09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91" y="4926208"/>
            <a:ext cx="3280766" cy="1687092"/>
          </a:xfrm>
        </p:spPr>
        <p:txBody>
          <a:bodyPr>
            <a:normAutofit lnSpcReduction="10000"/>
          </a:bodyPr>
          <a:lstStyle/>
          <a:p>
            <a:r>
              <a:rPr lang="en-GB" sz="1400">
                <a:latin typeface="Times New Roman"/>
                <a:cs typeface="Times New Roman"/>
              </a:rPr>
              <a:t> </a:t>
            </a:r>
            <a:r>
              <a:rPr lang="en-GB" sz="1400">
                <a:latin typeface="Montserrat"/>
                <a:cs typeface="Times New Roman"/>
              </a:rPr>
              <a:t>        114597	- C</a:t>
            </a:r>
            <a:r>
              <a:rPr lang="en-GB" sz="1400">
                <a:effectLst/>
                <a:latin typeface="Montserrat"/>
                <a:cs typeface="Times New Roman"/>
              </a:rPr>
              <a:t>arlos </a:t>
            </a:r>
            <a:r>
              <a:rPr lang="en-GB" sz="1400" err="1">
                <a:latin typeface="Montserrat"/>
                <a:cs typeface="Times New Roman"/>
              </a:rPr>
              <a:t>V</a:t>
            </a:r>
            <a:r>
              <a:rPr lang="en-GB" sz="1400" err="1">
                <a:effectLst/>
                <a:latin typeface="Montserrat"/>
                <a:cs typeface="Times New Roman"/>
              </a:rPr>
              <a:t>erenzuela</a:t>
            </a:r>
            <a:endParaRPr lang="en-GB" sz="1400">
              <a:latin typeface="Montserrat"/>
              <a:cs typeface="Times New Roman"/>
            </a:endParaRPr>
          </a:p>
          <a:p>
            <a:r>
              <a:rPr lang="en-GB" sz="1400">
                <a:latin typeface="Montserrat"/>
                <a:cs typeface="Times New Roman"/>
              </a:rPr>
              <a:t>        115884 	- </a:t>
            </a:r>
            <a:r>
              <a:rPr lang="en-GB" sz="1400" err="1">
                <a:latin typeface="Montserrat"/>
                <a:cs typeface="Times New Roman"/>
              </a:rPr>
              <a:t>L</a:t>
            </a:r>
            <a:r>
              <a:rPr lang="en-GB" sz="1400" err="1">
                <a:effectLst/>
                <a:latin typeface="Montserrat"/>
                <a:cs typeface="Times New Roman"/>
              </a:rPr>
              <a:t>ázaro</a:t>
            </a:r>
            <a:r>
              <a:rPr lang="en-GB" sz="1400">
                <a:effectLst/>
                <a:latin typeface="Montserrat"/>
                <a:cs typeface="Times New Roman"/>
              </a:rPr>
              <a:t> </a:t>
            </a:r>
            <a:r>
              <a:rPr lang="en-GB" sz="1400">
                <a:latin typeface="Montserrat"/>
                <a:cs typeface="Times New Roman"/>
              </a:rPr>
              <a:t>S</a:t>
            </a:r>
            <a:r>
              <a:rPr lang="en-GB" sz="1400">
                <a:effectLst/>
                <a:latin typeface="Montserrat"/>
                <a:cs typeface="Times New Roman"/>
              </a:rPr>
              <a:t>á</a:t>
            </a:r>
            <a:r>
              <a:rPr lang="en-GB" sz="1400">
                <a:latin typeface="Montserrat"/>
                <a:cs typeface="Times New Roman"/>
              </a:rPr>
              <a:t>   </a:t>
            </a:r>
          </a:p>
          <a:p>
            <a:r>
              <a:rPr lang="en-GB" sz="1400">
                <a:latin typeface="Montserrat"/>
                <a:cs typeface="Times New Roman"/>
              </a:rPr>
              <a:t>          90513	- I</a:t>
            </a:r>
            <a:r>
              <a:rPr lang="en-GB" sz="1400">
                <a:effectLst/>
                <a:latin typeface="Montserrat"/>
                <a:cs typeface="Times New Roman"/>
              </a:rPr>
              <a:t>sac da </a:t>
            </a:r>
            <a:r>
              <a:rPr lang="en-GB" sz="1400">
                <a:latin typeface="Montserrat"/>
                <a:cs typeface="Times New Roman"/>
              </a:rPr>
              <a:t>C</a:t>
            </a:r>
            <a:r>
              <a:rPr lang="en-GB" sz="1400">
                <a:effectLst/>
                <a:latin typeface="Montserrat"/>
                <a:cs typeface="Times New Roman"/>
              </a:rPr>
              <a:t>ruz</a:t>
            </a:r>
          </a:p>
          <a:p>
            <a:r>
              <a:rPr lang="en-GB" sz="1400">
                <a:latin typeface="Montserrat"/>
                <a:cs typeface="Times New Roman"/>
              </a:rPr>
              <a:t>         112657	- R</a:t>
            </a:r>
            <a:r>
              <a:rPr lang="en-GB" sz="1400">
                <a:effectLst/>
                <a:latin typeface="Montserrat"/>
                <a:cs typeface="Times New Roman"/>
              </a:rPr>
              <a:t>icardo </a:t>
            </a:r>
            <a:r>
              <a:rPr lang="en-GB" sz="1400" err="1">
                <a:latin typeface="Montserrat"/>
                <a:cs typeface="Times New Roman"/>
              </a:rPr>
              <a:t>C</a:t>
            </a:r>
            <a:r>
              <a:rPr lang="en-GB" sz="1400" err="1">
                <a:effectLst/>
                <a:latin typeface="Montserrat"/>
                <a:cs typeface="Times New Roman"/>
              </a:rPr>
              <a:t>armo</a:t>
            </a:r>
            <a:endParaRPr lang="en-GB" sz="1400">
              <a:effectLst/>
              <a:latin typeface="Montserrat"/>
              <a:cs typeface="Times New Roman"/>
            </a:endParaRPr>
          </a:p>
          <a:p>
            <a:r>
              <a:rPr lang="en-GB" sz="1400">
                <a:latin typeface="Montserrat"/>
                <a:cs typeface="Times New Roman"/>
              </a:rPr>
              <a:t>         114190 	- R</a:t>
            </a:r>
            <a:r>
              <a:rPr lang="en-GB" sz="1400">
                <a:effectLst/>
                <a:latin typeface="Montserrat"/>
                <a:cs typeface="Times New Roman"/>
              </a:rPr>
              <a:t>úben Costa</a:t>
            </a:r>
          </a:p>
          <a:p>
            <a:r>
              <a:rPr lang="en-PT" sz="1400">
                <a:latin typeface="Montserrat"/>
                <a:cs typeface="Times New Roman"/>
              </a:rPr>
              <a:t>         113553 - Rui Rosmaninho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33EAB14A-931A-489A-0A9C-C65026A92F42}"/>
              </a:ext>
            </a:extLst>
          </p:cNvPr>
          <p:cNvSpPr txBox="1">
            <a:spLocks/>
          </p:cNvSpPr>
          <p:nvPr/>
        </p:nvSpPr>
        <p:spPr>
          <a:xfrm>
            <a:off x="4171290" y="5241471"/>
            <a:ext cx="2089840" cy="13997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ctr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ctr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ctr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ctr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ctr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b="0" noProof="0">
                <a:effectLst/>
                <a:latin typeface="Montserrat"/>
                <a:cs typeface="Times New Roman"/>
              </a:rPr>
              <a:t>Pedro Rito</a:t>
            </a:r>
          </a:p>
          <a:p>
            <a:r>
              <a:rPr lang="pt-PT" sz="1400" b="0" noProof="0">
                <a:latin typeface="Montserrat"/>
                <a:cs typeface="Times New Roman"/>
              </a:rPr>
              <a:t>Susana Sargento</a:t>
            </a:r>
            <a:br>
              <a:rPr lang="pt-PT" sz="1400" b="0" noProof="0">
                <a:latin typeface="Montserrat"/>
                <a:cs typeface="Times New Roman" panose="02020603050405020304" pitchFamily="18" charset="0"/>
              </a:rPr>
            </a:br>
            <a:r>
              <a:rPr lang="pt-PT" sz="1400" b="0" noProof="0">
                <a:effectLst/>
                <a:latin typeface="Montserrat"/>
                <a:cs typeface="Times New Roman"/>
              </a:rPr>
              <a:t>Duarte Raposo</a:t>
            </a:r>
          </a:p>
          <a:p>
            <a:r>
              <a:rPr lang="pt-PT" sz="1400" b="0" noProof="0">
                <a:effectLst/>
                <a:latin typeface="Montserrat"/>
                <a:cs typeface="Times New Roman"/>
              </a:rPr>
              <a:t>Rui Eduardo Lopes</a:t>
            </a:r>
          </a:p>
          <a:p>
            <a:r>
              <a:rPr lang="pt-PT" sz="1400" b="0" noProof="0">
                <a:effectLst/>
                <a:latin typeface="Montserrat"/>
                <a:cs typeface="Times New Roman"/>
              </a:rPr>
              <a:t>Pedro V. Teixeira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8598BD-D676-8A84-8408-BF3821C3D892}"/>
              </a:ext>
            </a:extLst>
          </p:cNvPr>
          <p:cNvCxnSpPr>
            <a:cxnSpLocks/>
          </p:cNvCxnSpPr>
          <p:nvPr/>
        </p:nvCxnSpPr>
        <p:spPr>
          <a:xfrm>
            <a:off x="3815443" y="4957319"/>
            <a:ext cx="0" cy="1683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869EC0-4CE3-F92E-EBE8-92CFE1DAB974}"/>
              </a:ext>
            </a:extLst>
          </p:cNvPr>
          <p:cNvSpPr txBox="1"/>
          <p:nvPr/>
        </p:nvSpPr>
        <p:spPr>
          <a:xfrm>
            <a:off x="4171290" y="4902917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noProof="0">
                <a:effectLst/>
                <a:latin typeface="Montserrat"/>
                <a:cs typeface="Times New Roman"/>
              </a:rPr>
              <a:t>Orientação</a:t>
            </a:r>
            <a:endParaRPr lang="pt-PT" sz="1600" b="1" noProof="0"/>
          </a:p>
        </p:txBody>
      </p:sp>
    </p:spTree>
    <p:extLst>
      <p:ext uri="{BB962C8B-B14F-4D97-AF65-F5344CB8AC3E}">
        <p14:creationId xmlns:p14="http://schemas.microsoft.com/office/powerpoint/2010/main" val="15182219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46486-2190-9FD1-E734-74CCCFA1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C56A60-90B1-2B5B-3AA3-9D46BC1A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88DA2EAC-86B0-1118-CD11-12E0A89E5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14CEB-BD1B-68BA-F976-06B9A87D6D91}"/>
              </a:ext>
            </a:extLst>
          </p:cNvPr>
          <p:cNvSpPr txBox="1"/>
          <p:nvPr/>
        </p:nvSpPr>
        <p:spPr>
          <a:xfrm>
            <a:off x="828675" y="171532"/>
            <a:ext cx="10534650" cy="8174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Planeamento</a:t>
            </a:r>
            <a:endParaRPr lang="en-US" sz="36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74B76-89BC-94FF-26EF-BF79732A2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F5342A4C-1D06-4798-B51F-D5804CA03D28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52C07-0E02-D861-C3B1-9294E6326E90}"/>
              </a:ext>
            </a:extLst>
          </p:cNvPr>
          <p:cNvSpPr txBox="1"/>
          <p:nvPr/>
        </p:nvSpPr>
        <p:spPr>
          <a:xfrm>
            <a:off x="283214" y="4405940"/>
            <a:ext cx="362160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Open Sans"/>
                <a:cs typeface="Open Sans"/>
              </a:rPr>
              <a:t>1. </a:t>
            </a:r>
            <a:r>
              <a:rPr lang="en-US" sz="2400" b="1" err="1">
                <a:ea typeface="Open Sans"/>
                <a:cs typeface="Open Sans"/>
              </a:rPr>
              <a:t>Concepção</a:t>
            </a:r>
            <a:endParaRPr lang="en-US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>
                <a:ea typeface="Open Sans"/>
                <a:cs typeface="Open Sans"/>
              </a:rPr>
              <a:t>Primeiro </a:t>
            </a:r>
            <a:r>
              <a:rPr lang="en-US" sz="1600" err="1">
                <a:ea typeface="Open Sans"/>
                <a:cs typeface="Open Sans"/>
              </a:rPr>
              <a:t>contacto</a:t>
            </a:r>
            <a:r>
              <a:rPr lang="en-US" sz="1600">
                <a:ea typeface="Open Sans"/>
                <a:cs typeface="Open Sans"/>
              </a:rPr>
              <a:t> com </a:t>
            </a:r>
            <a:r>
              <a:rPr lang="en-US" sz="1600" err="1">
                <a:ea typeface="Open Sans"/>
                <a:cs typeface="Open Sans"/>
              </a:rPr>
              <a:t>os</a:t>
            </a:r>
            <a:r>
              <a:rPr lang="en-US" sz="1600">
                <a:ea typeface="Open Sans"/>
                <a:cs typeface="Open Sans"/>
              </a:rPr>
              <a:t> </a:t>
            </a:r>
            <a:r>
              <a:rPr lang="en-US" sz="1600" err="1">
                <a:ea typeface="Open Sans"/>
                <a:cs typeface="Open Sans"/>
              </a:rPr>
              <a:t>orientadores</a:t>
            </a: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Compreensão</a:t>
            </a:r>
            <a:r>
              <a:rPr lang="en-US" sz="1600">
                <a:ea typeface="Open Sans"/>
                <a:cs typeface="Open Sans"/>
              </a:rPr>
              <a:t> dos </a:t>
            </a:r>
            <a:r>
              <a:rPr lang="en-US" sz="1600" err="1">
                <a:ea typeface="Open Sans"/>
                <a:cs typeface="Open Sans"/>
              </a:rPr>
              <a:t>requisitos</a:t>
            </a:r>
            <a:r>
              <a:rPr lang="en-US" sz="1600">
                <a:ea typeface="Open Sans"/>
                <a:cs typeface="Open Sans"/>
              </a:rPr>
              <a:t> do </a:t>
            </a:r>
            <a:r>
              <a:rPr lang="en-US" sz="1600" err="1">
                <a:ea typeface="Open Sans"/>
                <a:cs typeface="Open Sans"/>
              </a:rPr>
              <a:t>projeto</a:t>
            </a: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>
                <a:ea typeface="Open Sans"/>
                <a:cs typeface="Open Sans"/>
              </a:rPr>
              <a:t>Pesquisa </a:t>
            </a:r>
            <a:r>
              <a:rPr lang="en-US" sz="1600" err="1">
                <a:ea typeface="Open Sans"/>
                <a:cs typeface="Open Sans"/>
              </a:rPr>
              <a:t>sobre</a:t>
            </a:r>
            <a:r>
              <a:rPr lang="en-US" sz="1600">
                <a:ea typeface="Open Sans"/>
                <a:cs typeface="Open Sans"/>
              </a:rPr>
              <a:t> as ferramentas </a:t>
            </a:r>
            <a:r>
              <a:rPr lang="en-US" sz="1600" err="1">
                <a:ea typeface="Open Sans"/>
                <a:cs typeface="Open Sans"/>
              </a:rPr>
              <a:t>úteis</a:t>
            </a:r>
            <a:endParaRPr lang="en-US" sz="1600"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00F48-7A85-F56B-DEB9-7CB109BE6ADE}"/>
              </a:ext>
            </a:extLst>
          </p:cNvPr>
          <p:cNvSpPr txBox="1"/>
          <p:nvPr/>
        </p:nvSpPr>
        <p:spPr>
          <a:xfrm>
            <a:off x="4032030" y="4405940"/>
            <a:ext cx="416404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2400" b="1">
                <a:solidFill>
                  <a:srgbClr val="FFFFFF"/>
                </a:solidFill>
                <a:latin typeface="Open Sans"/>
                <a:ea typeface="Segoe UI"/>
                <a:cs typeface="Segoe UI"/>
              </a:rPr>
              <a:t>2. </a:t>
            </a:r>
            <a:r>
              <a:rPr lang="en-US" sz="2400" b="1" err="1">
                <a:solidFill>
                  <a:srgbClr val="FFFFFF"/>
                </a:solidFill>
                <a:latin typeface="Open Sans"/>
                <a:ea typeface="Segoe UI"/>
                <a:cs typeface="Segoe UI"/>
              </a:rPr>
              <a:t>Elicitação</a:t>
            </a:r>
            <a:r>
              <a:rPr lang="en-US" sz="2400" b="1" baseline="0">
                <a:solidFill>
                  <a:srgbClr val="FFFFFF"/>
                </a:solidFill>
                <a:latin typeface="Open Sans"/>
                <a:ea typeface="Segoe UI"/>
                <a:cs typeface="Segoe UI"/>
              </a:rPr>
              <a:t> de </a:t>
            </a:r>
            <a:r>
              <a:rPr lang="en-US" sz="2400" b="1" err="1">
                <a:solidFill>
                  <a:srgbClr val="FFFFFF"/>
                </a:solidFill>
                <a:latin typeface="Open Sans"/>
                <a:ea typeface="Segoe UI"/>
                <a:cs typeface="Segoe UI"/>
              </a:rPr>
              <a:t>Requisitos</a:t>
            </a:r>
            <a:r>
              <a:rPr lang="en-US" sz="2400" b="1">
                <a:solidFill>
                  <a:srgbClr val="FFFFFF"/>
                </a:solidFill>
                <a:latin typeface="Open Sans"/>
                <a:ea typeface="Segoe UI"/>
                <a:cs typeface="Segoe UI"/>
              </a:rPr>
              <a:t>​</a:t>
            </a:r>
            <a:endParaRPr lang="en-US" sz="2400" b="1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Levantamento</a:t>
            </a:r>
            <a:r>
              <a:rPr lang="en-US" sz="1600">
                <a:ea typeface="Open Sans"/>
                <a:cs typeface="Open Sans"/>
              </a:rPr>
              <a:t> de </a:t>
            </a:r>
            <a:r>
              <a:rPr lang="en-US" sz="1600" err="1">
                <a:ea typeface="Open Sans"/>
                <a:cs typeface="Open Sans"/>
              </a:rPr>
              <a:t>Requisitos</a:t>
            </a:r>
            <a:r>
              <a:rPr lang="en-US" sz="1600">
                <a:ea typeface="Open Sans"/>
                <a:cs typeface="Open Sans"/>
              </a:rPr>
              <a:t>  </a:t>
            </a:r>
            <a:endParaRPr lang="en-US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>
                <a:ea typeface="Open Sans"/>
                <a:cs typeface="Open Sans"/>
              </a:rPr>
              <a:t>Teste e </a:t>
            </a:r>
            <a:r>
              <a:rPr lang="en-US" sz="1600" err="1">
                <a:ea typeface="Open Sans"/>
                <a:cs typeface="Open Sans"/>
              </a:rPr>
              <a:t>pesquisa</a:t>
            </a:r>
            <a:r>
              <a:rPr lang="en-US" sz="1600">
                <a:ea typeface="Open Sans"/>
                <a:cs typeface="Open Sans"/>
              </a:rPr>
              <a:t> das ferramentas </a:t>
            </a:r>
            <a:r>
              <a:rPr lang="en-US" sz="1600" err="1">
                <a:ea typeface="Open Sans"/>
                <a:cs typeface="Open Sans"/>
              </a:rPr>
              <a:t>escolhidas</a:t>
            </a:r>
            <a:r>
              <a:rPr lang="en-US" sz="1600">
                <a:ea typeface="Open Sans"/>
                <a:cs typeface="Open Sans"/>
              </a:rPr>
              <a:t>​ 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Formação</a:t>
            </a:r>
            <a:r>
              <a:rPr lang="en-US" sz="1600">
                <a:ea typeface="Open Sans"/>
                <a:cs typeface="Open Sans"/>
              </a:rPr>
              <a:t> </a:t>
            </a:r>
            <a:r>
              <a:rPr lang="en-US" sz="1600" err="1">
                <a:ea typeface="Open Sans"/>
                <a:cs typeface="Open Sans"/>
              </a:rPr>
              <a:t>nas</a:t>
            </a:r>
            <a:r>
              <a:rPr lang="en-US" sz="1600">
                <a:ea typeface="Open Sans"/>
                <a:cs typeface="Open Sans"/>
              </a:rPr>
              <a:t> ferramentas </a:t>
            </a:r>
            <a:r>
              <a:rPr lang="en-US" sz="1600" err="1">
                <a:ea typeface="Open Sans"/>
                <a:cs typeface="Open Sans"/>
              </a:rPr>
              <a:t>relevantes</a:t>
            </a:r>
            <a:r>
              <a:rPr lang="en-US" sz="1600">
                <a:ea typeface="Open Sans"/>
                <a:cs typeface="Open Sans"/>
              </a:rPr>
              <a:t>​</a:t>
            </a:r>
            <a:r>
              <a:rPr lang="en-US">
                <a:ea typeface="Open Sans"/>
                <a:cs typeface="Open Sans"/>
              </a:rPr>
              <a:t>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3D78B-D312-59A6-13AD-B9BEFB73C807}"/>
              </a:ext>
            </a:extLst>
          </p:cNvPr>
          <p:cNvSpPr txBox="1"/>
          <p:nvPr/>
        </p:nvSpPr>
        <p:spPr>
          <a:xfrm>
            <a:off x="8323287" y="4406674"/>
            <a:ext cx="362160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Open Sans"/>
                <a:cs typeface="Open Sans"/>
              </a:rPr>
              <a:t>3. </a:t>
            </a:r>
            <a:r>
              <a:rPr lang="en-US" sz="2400" b="1" err="1">
                <a:ea typeface="Open Sans"/>
                <a:cs typeface="Open Sans"/>
              </a:rPr>
              <a:t>Arquitetura</a:t>
            </a:r>
            <a:endParaRPr lang="en-US" sz="24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Desenho</a:t>
            </a:r>
            <a:r>
              <a:rPr lang="en-US" sz="1600">
                <a:ea typeface="Open Sans"/>
                <a:cs typeface="Open Sans"/>
              </a:rPr>
              <a:t> do Sistema</a:t>
            </a:r>
            <a:endParaRPr lang="en-US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Primeiras</a:t>
            </a:r>
            <a:r>
              <a:rPr lang="en-US" sz="1600">
                <a:ea typeface="Open Sans"/>
                <a:cs typeface="Open Sans"/>
              </a:rPr>
              <a:t> </a:t>
            </a:r>
            <a:r>
              <a:rPr lang="en-US" sz="1600" err="1">
                <a:ea typeface="Open Sans"/>
                <a:cs typeface="Open Sans"/>
              </a:rPr>
              <a:t>provas</a:t>
            </a:r>
            <a:r>
              <a:rPr lang="en-US" sz="1600">
                <a:ea typeface="Open Sans"/>
                <a:cs typeface="Open Sans"/>
              </a:rPr>
              <a:t> de </a:t>
            </a:r>
            <a:r>
              <a:rPr lang="en-US" sz="1600" err="1">
                <a:ea typeface="Open Sans"/>
                <a:cs typeface="Open Sans"/>
              </a:rPr>
              <a:t>conceito</a:t>
            </a:r>
            <a:endParaRPr lang="en-US" sz="1600">
              <a:ea typeface="Open Sans"/>
              <a:cs typeface="Open San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err="1">
                <a:ea typeface="Open Sans"/>
                <a:cs typeface="Open Sans"/>
              </a:rPr>
              <a:t>Criação</a:t>
            </a:r>
            <a:r>
              <a:rPr lang="en-US" sz="1600">
                <a:ea typeface="Open Sans"/>
                <a:cs typeface="Open Sans"/>
              </a:rPr>
              <a:t> da </a:t>
            </a:r>
            <a:r>
              <a:rPr lang="en-US" sz="1600" err="1">
                <a:ea typeface="Open Sans"/>
                <a:cs typeface="Open Sans"/>
              </a:rPr>
              <a:t>primeira</a:t>
            </a:r>
            <a:r>
              <a:rPr lang="en-US" sz="1600">
                <a:ea typeface="Open Sans"/>
                <a:cs typeface="Open Sans"/>
              </a:rPr>
              <a:t>  </a:t>
            </a:r>
            <a:r>
              <a:rPr lang="en-US" sz="1600" err="1">
                <a:ea typeface="Open Sans"/>
                <a:cs typeface="Open Sans"/>
              </a:rPr>
              <a:t>documentação</a:t>
            </a:r>
            <a:r>
              <a:rPr lang="en-US">
                <a:ea typeface="Open Sans"/>
                <a:cs typeface="Open Sans"/>
              </a:rPr>
              <a:t> 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CFD9E6-5815-6D35-B1BA-205DB2D233F7}"/>
              </a:ext>
            </a:extLst>
          </p:cNvPr>
          <p:cNvGrpSpPr/>
          <p:nvPr/>
        </p:nvGrpSpPr>
        <p:grpSpPr>
          <a:xfrm>
            <a:off x="1945906" y="1060382"/>
            <a:ext cx="8384579" cy="3249454"/>
            <a:chOff x="1945906" y="1525331"/>
            <a:chExt cx="8307088" cy="2978234"/>
          </a:xfrm>
        </p:grpSpPr>
        <p:pic>
          <p:nvPicPr>
            <p:cNvPr id="7" name="Picture 6" descr="A diagram with text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1B09A84B-157D-27DE-9DA9-6DC42153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3" t="32423" r="5472" b="23554"/>
            <a:stretch/>
          </p:blipFill>
          <p:spPr>
            <a:xfrm>
              <a:off x="1945906" y="1525331"/>
              <a:ext cx="8307088" cy="29555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346574-8E78-684E-A0F9-900E385F2321}"/>
                </a:ext>
              </a:extLst>
            </p:cNvPr>
            <p:cNvSpPr txBox="1"/>
            <p:nvPr/>
          </p:nvSpPr>
          <p:spPr>
            <a:xfrm>
              <a:off x="8471973" y="4041900"/>
              <a:ext cx="66384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solidFill>
                    <a:srgbClr val="FF0000"/>
                  </a:solidFill>
                  <a:ea typeface="Open Sans"/>
                  <a:cs typeface="Open Sans"/>
                </a:rPr>
                <a:t>M2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A06DE-80B9-A510-4BEC-0F7296FA3EC8}"/>
                </a:ext>
              </a:extLst>
            </p:cNvPr>
            <p:cNvSpPr txBox="1"/>
            <p:nvPr/>
          </p:nvSpPr>
          <p:spPr>
            <a:xfrm>
              <a:off x="6018076" y="4041899"/>
              <a:ext cx="66384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400" b="1">
                  <a:solidFill>
                    <a:srgbClr val="FF0000"/>
                  </a:solidFill>
                  <a:ea typeface="Open Sans"/>
                  <a:cs typeface="Open Sans"/>
                </a:rPr>
                <a:t>M1</a:t>
              </a:r>
              <a:endParaRPr lang="en-US" sz="2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80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1AF017-741B-4CC0-B7C2-C9B94E5B8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863975" y="-12"/>
            <a:ext cx="8328026" cy="68579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484E3-F856-BCC8-BF19-20D033FF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7" y="469448"/>
            <a:ext cx="5256213" cy="5397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/>
            <a:r>
              <a:rPr lang="en-US" b="1" err="1">
                <a:latin typeface="Montserrat" pitchFamily="2" charset="77"/>
              </a:rPr>
              <a:t>Gestão</a:t>
            </a:r>
            <a:r>
              <a:rPr lang="en-US" b="1">
                <a:latin typeface="Montserrat" pitchFamily="2" charset="77"/>
              </a:rPr>
              <a:t> &amp; </a:t>
            </a:r>
            <a:r>
              <a:rPr lang="en-US" b="1" err="1">
                <a:latin typeface="Montserrat" pitchFamily="2" charset="77"/>
              </a:rPr>
              <a:t>Comunicação</a:t>
            </a:r>
            <a:endParaRPr lang="en-US" err="1">
              <a:solidFill>
                <a:srgbClr val="000000"/>
              </a:solidFill>
              <a:latin typeface="Montserrat" pitchFamily="2" charset="77"/>
            </a:endParaRPr>
          </a:p>
          <a:p>
            <a:pPr defTabSz="914400"/>
            <a:endParaRPr lang="en-US" sz="2200" b="1" kern="1200" noProof="0">
              <a:latin typeface="Montserrat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F6CE6-50EB-4A6C-BF22-6F63B9C1B6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4825" y="2059200"/>
            <a:ext cx="5266511" cy="3061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Montserrat" pitchFamily="2" charset="77"/>
              </a:rPr>
              <a:t>Reuniões</a:t>
            </a:r>
            <a:r>
              <a:rPr lang="en-US" sz="2000">
                <a:latin typeface="Montserrat" pitchFamily="2" charset="77"/>
              </a:rPr>
              <a:t> </a:t>
            </a:r>
            <a:r>
              <a:rPr lang="en-US" sz="2000" err="1">
                <a:latin typeface="Montserrat" pitchFamily="2" charset="77"/>
              </a:rPr>
              <a:t>Semanais</a:t>
            </a:r>
            <a:r>
              <a:rPr lang="en-US" sz="2000">
                <a:latin typeface="Montserrat" pitchFamily="2" charset="77"/>
              </a:rPr>
              <a:t> 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Montserrat" pitchFamily="2" charset="77"/>
                <a:ea typeface="Open Sans"/>
                <a:cs typeface="Open Sans"/>
              </a:rPr>
              <a:t>C/</a:t>
            </a:r>
            <a:r>
              <a:rPr lang="en-US" sz="2000" err="1">
                <a:latin typeface="Montserrat" pitchFamily="2" charset="77"/>
                <a:ea typeface="Open Sans"/>
                <a:cs typeface="Open Sans"/>
              </a:rPr>
              <a:t>orientadores</a:t>
            </a:r>
            <a:endParaRPr lang="en-US" sz="2000">
              <a:latin typeface="Montserrat" pitchFamily="2" charset="77"/>
              <a:ea typeface="Open Sans"/>
              <a:cs typeface="Open Sans"/>
            </a:endParaRP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latin typeface="Montserrat" pitchFamily="2" charset="77"/>
                <a:ea typeface="Open Sans"/>
                <a:cs typeface="Open Sans"/>
              </a:rPr>
              <a:t>Internas</a:t>
            </a:r>
            <a:r>
              <a:rPr lang="en-US" sz="2000">
                <a:latin typeface="Montserrat" pitchFamily="2" charset="77"/>
                <a:ea typeface="Open Sans"/>
                <a:cs typeface="Open Sans"/>
              </a:rPr>
              <a:t> (</a:t>
            </a:r>
            <a:r>
              <a:rPr lang="en-US" sz="2000" err="1">
                <a:latin typeface="Montserrat" pitchFamily="2" charset="77"/>
                <a:ea typeface="Open Sans"/>
                <a:cs typeface="Open Sans"/>
              </a:rPr>
              <a:t>membros</a:t>
            </a:r>
            <a:r>
              <a:rPr lang="en-US" sz="2000">
                <a:latin typeface="Montserrat" pitchFamily="2" charset="77"/>
                <a:ea typeface="Open Sans"/>
                <a:cs typeface="Open Sans"/>
              </a:rPr>
              <a:t> do Grupo)</a:t>
            </a:r>
          </a:p>
          <a:p>
            <a:pPr marL="6286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FFFFFF">
                  <a:alpha val="60000"/>
                </a:srgbClr>
              </a:solidFill>
              <a:latin typeface="Montserrat" pitchFamily="2" charset="77"/>
              <a:ea typeface="Open Sans"/>
              <a:cs typeface="Open Sans"/>
            </a:endParaRPr>
          </a:p>
          <a:p>
            <a:pPr marL="400050" lvl="1" defTabSz="914400"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>
                  <a:alpha val="60000"/>
                </a:srgbClr>
              </a:solidFill>
              <a:latin typeface="Montserrat" pitchFamily="2" charset="77"/>
              <a:ea typeface="Open Sans"/>
              <a:cs typeface="Open Sans"/>
            </a:endParaRPr>
          </a:p>
          <a:p>
            <a:pPr marL="400050" lvl="1" defTabSz="914400"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>
                  <a:alpha val="60000"/>
                </a:srgbClr>
              </a:solidFill>
              <a:latin typeface="Montserrat" pitchFamily="2" charset="77"/>
              <a:ea typeface="Open Sans"/>
              <a:cs typeface="Open Sans"/>
            </a:endParaRPr>
          </a:p>
          <a:p>
            <a:pPr marL="400050" lvl="1" defTabSz="914400">
              <a:lnSpc>
                <a:spcPct val="90000"/>
              </a:lnSpc>
              <a:spcAft>
                <a:spcPts val="600"/>
              </a:spcAft>
            </a:pPr>
            <a:endParaRPr lang="en-US" sz="1500">
              <a:solidFill>
                <a:srgbClr val="FFFFFF">
                  <a:alpha val="60000"/>
                </a:srgbClr>
              </a:solidFill>
              <a:latin typeface="Montserrat" pitchFamily="2" charset="77"/>
              <a:ea typeface="Open Sans"/>
              <a:cs typeface="Open Sans"/>
            </a:endParaRPr>
          </a:p>
          <a:p>
            <a:pPr marL="40005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>
                <a:solidFill>
                  <a:srgbClr val="FFFFFF">
                    <a:alpha val="60000"/>
                  </a:srgbClr>
                </a:solidFill>
                <a:latin typeface="Montserrat" pitchFamily="2" charset="77"/>
                <a:ea typeface="Open Sans"/>
                <a:cs typeface="Open Sans"/>
              </a:rPr>
              <a:t>   </a:t>
            </a:r>
          </a:p>
        </p:txBody>
      </p:sp>
      <p:pic>
        <p:nvPicPr>
          <p:cNvPr id="3" name="Picture 2" descr="A screen shot of a car&#10;&#10;Description automatically generated">
            <a:extLst>
              <a:ext uri="{FF2B5EF4-FFF2-40B4-BE49-F238E27FC236}">
                <a16:creationId xmlns:a16="http://schemas.microsoft.com/office/drawing/2014/main" id="{9B42631A-D7E7-B0F5-0E48-E793CC4D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32"/>
          <a:stretch/>
        </p:blipFill>
        <p:spPr>
          <a:xfrm>
            <a:off x="550862" y="3518725"/>
            <a:ext cx="5256000" cy="279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DFA6B-833E-D687-C78C-1DCBAC457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342A4C-1D06-4798-B51F-D5804CA03D28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27" name="Picture 26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477DD7F4-2B7B-04E4-6F91-17D199410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23" y="739323"/>
            <a:ext cx="3718128" cy="2083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ECACEBC8-BC1C-D51E-E54F-F15316F7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9" y="2342559"/>
            <a:ext cx="4878299" cy="4983525"/>
          </a:xfrm>
          <a:prstGeom prst="rect">
            <a:avLst/>
          </a:prstGeom>
        </p:spPr>
      </p:pic>
      <p:pic>
        <p:nvPicPr>
          <p:cNvPr id="20" name="Picture 19" descr="Jira - ícones de logotipo grátis">
            <a:extLst>
              <a:ext uri="{FF2B5EF4-FFF2-40B4-BE49-F238E27FC236}">
                <a16:creationId xmlns:a16="http://schemas.microsoft.com/office/drawing/2014/main" id="{01C7A887-6AFC-93E3-FCEA-746D21C88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629" y="5128096"/>
            <a:ext cx="988542" cy="895866"/>
          </a:xfrm>
          <a:prstGeom prst="rect">
            <a:avLst/>
          </a:prstGeom>
        </p:spPr>
      </p:pic>
      <p:pic>
        <p:nvPicPr>
          <p:cNvPr id="21" name="Picture 20" descr="A black cat with a white circle around it&#10;&#10;Description automatically generated">
            <a:extLst>
              <a:ext uri="{FF2B5EF4-FFF2-40B4-BE49-F238E27FC236}">
                <a16:creationId xmlns:a16="http://schemas.microsoft.com/office/drawing/2014/main" id="{F382A886-D4EF-589D-AB22-59382066B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422" y="3855887"/>
            <a:ext cx="1080444" cy="1059850"/>
          </a:xfrm>
          <a:prstGeom prst="rect">
            <a:avLst/>
          </a:prstGeom>
        </p:spPr>
      </p:pic>
      <p:pic>
        <p:nvPicPr>
          <p:cNvPr id="23" name="Picture 22" descr="A blue logo with two black dots&#10;&#10;Description automatically generated">
            <a:extLst>
              <a:ext uri="{FF2B5EF4-FFF2-40B4-BE49-F238E27FC236}">
                <a16:creationId xmlns:a16="http://schemas.microsoft.com/office/drawing/2014/main" id="{21F071EA-5377-1BEC-F4A0-3D14CCFF7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769" y="3431871"/>
            <a:ext cx="1898685" cy="1823745"/>
          </a:xfrm>
          <a:prstGeom prst="rect">
            <a:avLst/>
          </a:prstGeom>
        </p:spPr>
      </p:pic>
      <p:pic>
        <p:nvPicPr>
          <p:cNvPr id="25" name="Picture 12" descr="A colorful shapes on a black background&#10;&#10;Description automatically generated">
            <a:extLst>
              <a:ext uri="{FF2B5EF4-FFF2-40B4-BE49-F238E27FC236}">
                <a16:creationId xmlns:a16="http://schemas.microsoft.com/office/drawing/2014/main" id="{4A1A0E10-2949-2B05-340D-E15B2D5E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124" y="5132275"/>
            <a:ext cx="866448" cy="8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EA5BD5-C53D-3FFB-E3ED-D6271CCDED41}"/>
              </a:ext>
            </a:extLst>
          </p:cNvPr>
          <p:cNvSpPr txBox="1"/>
          <p:nvPr/>
        </p:nvSpPr>
        <p:spPr>
          <a:xfrm>
            <a:off x="6385569" y="3514110"/>
            <a:ext cx="55281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Montserrat"/>
                <a:ea typeface="Open Sans"/>
                <a:cs typeface="Open Sans"/>
              </a:rPr>
              <a:t>Ferramentas </a:t>
            </a:r>
            <a:r>
              <a:rPr lang="en-US" err="1">
                <a:latin typeface="Montserrat"/>
                <a:ea typeface="Open Sans"/>
                <a:cs typeface="Open Sans"/>
              </a:rPr>
              <a:t>usadas</a:t>
            </a:r>
            <a:r>
              <a:rPr lang="en-US">
                <a:latin typeface="Montserrat"/>
                <a:ea typeface="Open Sans"/>
                <a:cs typeface="Open Sans"/>
              </a:rPr>
              <a:t> para </a:t>
            </a:r>
            <a:r>
              <a:rPr lang="en-US" err="1">
                <a:latin typeface="Montserrat"/>
                <a:ea typeface="Open Sans"/>
                <a:cs typeface="Open Sans"/>
              </a:rPr>
              <a:t>gestão</a:t>
            </a:r>
            <a:r>
              <a:rPr lang="en-US">
                <a:latin typeface="Montserrat"/>
                <a:ea typeface="Open Sans"/>
                <a:cs typeface="Open Sans"/>
              </a:rPr>
              <a:t> do </a:t>
            </a:r>
            <a:r>
              <a:rPr lang="en-US" err="1">
                <a:latin typeface="Montserrat"/>
                <a:ea typeface="Open Sans"/>
                <a:cs typeface="Open Sans"/>
              </a:rPr>
              <a:t>projeto</a:t>
            </a:r>
            <a:r>
              <a:rPr lang="en-US">
                <a:latin typeface="Montserrat"/>
                <a:ea typeface="Open Sans"/>
                <a:cs typeface="Open Sans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 err="1">
                <a:latin typeface="Montserrat" pitchFamily="2" charset="77"/>
                <a:ea typeface="Open Sans"/>
                <a:cs typeface="Open Sans"/>
              </a:rPr>
              <a:t>Github</a:t>
            </a:r>
            <a:endParaRPr lang="en-US">
              <a:latin typeface="Montserrat" pitchFamily="2" charset="77"/>
              <a:ea typeface="Open Sans"/>
              <a:cs typeface="Open Sans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Montserrat"/>
                <a:ea typeface="Open Sans"/>
                <a:cs typeface="Open Sans"/>
              </a:rPr>
              <a:t>Jira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F7352-D0DA-39D6-7A0E-541DAF14110C}"/>
              </a:ext>
            </a:extLst>
          </p:cNvPr>
          <p:cNvSpPr txBox="1"/>
          <p:nvPr/>
        </p:nvSpPr>
        <p:spPr>
          <a:xfrm>
            <a:off x="6385291" y="5118116"/>
            <a:ext cx="50723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Montserrat"/>
                <a:ea typeface="Open Sans"/>
                <a:cs typeface="Open Sans"/>
              </a:rPr>
              <a:t>Ferramentas </a:t>
            </a:r>
            <a:r>
              <a:rPr lang="en-US" err="1">
                <a:latin typeface="Montserrat"/>
                <a:ea typeface="Open Sans"/>
                <a:cs typeface="Open Sans"/>
              </a:rPr>
              <a:t>usadas</a:t>
            </a:r>
            <a:r>
              <a:rPr lang="en-US">
                <a:latin typeface="Montserrat"/>
                <a:ea typeface="Open Sans"/>
                <a:cs typeface="Open Sans"/>
              </a:rPr>
              <a:t> para </a:t>
            </a:r>
            <a:r>
              <a:rPr lang="en-US" err="1">
                <a:latin typeface="Montserrat"/>
                <a:ea typeface="Open Sans"/>
                <a:cs typeface="Open Sans"/>
              </a:rPr>
              <a:t>comunicação</a:t>
            </a:r>
            <a:r>
              <a:rPr lang="en-US">
                <a:latin typeface="Montserrat"/>
                <a:ea typeface="Open Sans"/>
                <a:cs typeface="Open Sans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Montserrat"/>
                <a:ea typeface="Open Sans"/>
                <a:cs typeface="Open Sans"/>
              </a:rPr>
              <a:t>Discord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latin typeface="Montserrat"/>
                <a:ea typeface="Open Sans"/>
                <a:cs typeface="Open Sans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4794222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EC9FF-7A09-1C84-CC34-76D3DC2B2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12</a:t>
            </a:fld>
            <a:endParaRPr lang="en-ID"/>
          </a:p>
        </p:txBody>
      </p:sp>
      <p:pic>
        <p:nvPicPr>
          <p:cNvPr id="17" name="Picture Placeholder 11" descr="A dashboard of a car with a map on the dashboard&#10;&#10;Description automatically generated">
            <a:extLst>
              <a:ext uri="{FF2B5EF4-FFF2-40B4-BE49-F238E27FC236}">
                <a16:creationId xmlns:a16="http://schemas.microsoft.com/office/drawing/2014/main" id="{7491CE81-7169-22F1-254A-85D09CDA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58" b="14858"/>
          <a:stretch/>
        </p:blipFill>
        <p:spPr>
          <a:xfrm>
            <a:off x="7253816" y="1749620"/>
            <a:ext cx="3168651" cy="3358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2283B8-F15B-111D-4728-FDAB9D396E95}"/>
              </a:ext>
            </a:extLst>
          </p:cNvPr>
          <p:cNvSpPr/>
          <p:nvPr/>
        </p:nvSpPr>
        <p:spPr>
          <a:xfrm>
            <a:off x="949465" y="1442621"/>
            <a:ext cx="4690562" cy="5106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47060-B033-6163-164B-17895A9CC8C1}"/>
              </a:ext>
            </a:extLst>
          </p:cNvPr>
          <p:cNvSpPr txBox="1"/>
          <p:nvPr/>
        </p:nvSpPr>
        <p:spPr>
          <a:xfrm>
            <a:off x="1049510" y="2574645"/>
            <a:ext cx="595479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800" b="1" err="1">
                <a:latin typeface="Montserrat"/>
                <a:ea typeface="Open Sans"/>
                <a:cs typeface="Open Sans"/>
              </a:rPr>
              <a:t>Obrigado</a:t>
            </a:r>
            <a:endParaRPr lang="en-US" sz="8800" b="1">
              <a:latin typeface="Montserrat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9925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943D1C3B-0F75-F221-0A21-FF35653D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65" t="7884" r="677" b="1493"/>
          <a:stretch/>
        </p:blipFill>
        <p:spPr>
          <a:xfrm>
            <a:off x="6541053" y="1285772"/>
            <a:ext cx="4777381" cy="411374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484E3-F856-BCC8-BF19-20D033FF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t-PT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Contextualização</a:t>
            </a:r>
            <a:endParaRPr lang="pt-PT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E02F7-6F7D-4207-416B-DA4B7991AE4A}"/>
              </a:ext>
            </a:extLst>
          </p:cNvPr>
          <p:cNvSpPr txBox="1"/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b="0" i="0" u="none" strike="noStrike" noProof="0">
                <a:effectLst/>
              </a:rPr>
              <a:t>Com o avanço do setor automobilístico, e com o progresso na automação de veículos, testemunhamos um </a:t>
            </a:r>
            <a:r>
              <a:rPr lang="pt-PT" b="1" i="0" u="none" strike="noStrike" noProof="0">
                <a:effectLst/>
              </a:rPr>
              <a:t>aumento na necessidade de recolha de dados</a:t>
            </a:r>
            <a:r>
              <a:rPr lang="pt-PT" b="1"/>
              <a:t> do cenário rodoviário</a:t>
            </a:r>
            <a:r>
              <a:rPr lang="pt-PT" b="0" i="0" u="none" strike="noStrike" noProof="0">
                <a:effectLst/>
              </a:rPr>
              <a:t>, que é em parte impulsionada pelas tendências de </a:t>
            </a:r>
            <a:r>
              <a:rPr lang="pt-PT" b="0" i="0" u="none" strike="noStrike" noProof="0" err="1">
                <a:effectLst/>
              </a:rPr>
              <a:t>IoT</a:t>
            </a:r>
            <a:r>
              <a:rPr lang="pt-PT" b="0" i="0" u="none" strike="noStrike" noProof="0">
                <a:effectLst/>
              </a:rPr>
              <a:t> e 5G.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pt-PT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/>
              <a:t>No caso específico dos veículos e da criação de cidades inteligentes, o </a:t>
            </a:r>
            <a:r>
              <a:rPr lang="pt-PT" b="1"/>
              <a:t>acesso em tempo real ao estado de cada um dos agentes do cenário urbano</a:t>
            </a:r>
            <a:r>
              <a:rPr lang="pt-PT"/>
              <a:t> torna-se indispensável.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/>
              <a:t>Esses agentes não se limitam apenas aos elementos da infraestrutura rodoviária, incluem também todos os utilizadores da via pública.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DFA6B-833E-D687-C78C-1DCBAC457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F5342A4C-1D06-4798-B51F-D5804CA03D28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959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ar&#10;&#10;Description automatically generated">
            <a:extLst>
              <a:ext uri="{FF2B5EF4-FFF2-40B4-BE49-F238E27FC236}">
                <a16:creationId xmlns:a16="http://schemas.microsoft.com/office/drawing/2014/main" id="{9B42631A-D7E7-B0F5-0E48-E793CC4D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8" r="-2" b="1718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3074" name="Picture 2" descr="Next-generation Apple CarPlay will control more than media | CarExpert">
            <a:extLst>
              <a:ext uri="{FF2B5EF4-FFF2-40B4-BE49-F238E27FC236}">
                <a16:creationId xmlns:a16="http://schemas.microsoft.com/office/drawing/2014/main" id="{70912299-F0E3-38C3-8D8E-021E88A6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304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solidFill>
            <a:srgbClr val="FFFFFF"/>
          </a:solidFill>
        </p:spPr>
      </p:pic>
      <p:sp useBgFill="1">
        <p:nvSpPr>
          <p:cNvPr id="3090" name="Freeform: Shape 308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2" name="Freeform: Shape 308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484E3-F856-BCC8-BF19-20D033FF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400" b="1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F6CE6-50EB-4A6C-BF22-6F63B9C1B6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057" y="2512611"/>
            <a:ext cx="4832802" cy="38437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noProof="0">
                <a:latin typeface="Montserrat"/>
              </a:rPr>
              <a:t>Recolher leituras dos sensores instalados no veículo (Ex.: através de barramento CAN)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2000" noProof="0">
              <a:latin typeface="Montserrat"/>
            </a:endParaRP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noProof="0">
                <a:latin typeface="Montserrat"/>
              </a:rPr>
              <a:t>Obter informação exterior ao veículo, resultantes da </a:t>
            </a:r>
            <a:r>
              <a:rPr lang="pt-PT" sz="2000" noProof="0" err="1">
                <a:latin typeface="Montserrat"/>
              </a:rPr>
              <a:t>interação</a:t>
            </a:r>
            <a:r>
              <a:rPr lang="pt-PT" sz="2000" noProof="0">
                <a:latin typeface="Montserrat"/>
              </a:rPr>
              <a:t> com a </a:t>
            </a:r>
            <a:r>
              <a:rPr lang="pt-PT" sz="2000" noProof="0" err="1">
                <a:latin typeface="Montserrat"/>
              </a:rPr>
              <a:t>smart</a:t>
            </a:r>
            <a:r>
              <a:rPr lang="pt-PT" sz="2000" noProof="0">
                <a:latin typeface="Montserrat"/>
              </a:rPr>
              <a:t> </a:t>
            </a:r>
            <a:r>
              <a:rPr lang="pt-PT" sz="2000" noProof="0" err="1">
                <a:latin typeface="Montserrat"/>
              </a:rPr>
              <a:t>city</a:t>
            </a:r>
            <a:r>
              <a:rPr lang="pt-PT" sz="2000" noProof="0">
                <a:latin typeface="Montserrat"/>
              </a:rPr>
              <a:t> da Aveiro </a:t>
            </a:r>
            <a:r>
              <a:rPr lang="pt-PT" sz="2000" noProof="0" err="1">
                <a:latin typeface="Montserrat"/>
              </a:rPr>
              <a:t>Tech</a:t>
            </a:r>
            <a:r>
              <a:rPr lang="pt-PT" sz="2000" noProof="0">
                <a:latin typeface="Montserrat"/>
              </a:rPr>
              <a:t> </a:t>
            </a:r>
            <a:r>
              <a:rPr lang="pt-PT" sz="2000" noProof="0" err="1">
                <a:latin typeface="Montserrat"/>
              </a:rPr>
              <a:t>City</a:t>
            </a:r>
            <a:r>
              <a:rPr lang="pt-PT" sz="2000" noProof="0">
                <a:latin typeface="Montserrat"/>
              </a:rPr>
              <a:t> </a:t>
            </a:r>
            <a:r>
              <a:rPr lang="pt-PT" sz="2000" noProof="0" err="1">
                <a:latin typeface="Montserrat"/>
              </a:rPr>
              <a:t>Living</a:t>
            </a:r>
            <a:r>
              <a:rPr lang="pt-PT" sz="2000" noProof="0">
                <a:latin typeface="Montserrat"/>
              </a:rPr>
              <a:t> </a:t>
            </a:r>
            <a:r>
              <a:rPr lang="pt-PT" sz="2000" noProof="0" err="1">
                <a:latin typeface="Montserrat"/>
              </a:rPr>
              <a:t>Lab</a:t>
            </a:r>
            <a:r>
              <a:rPr lang="pt-PT" sz="2000" noProof="0">
                <a:latin typeface="Montserrat"/>
              </a:rPr>
              <a:t>.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2000" noProof="0">
              <a:latin typeface="Montserrat"/>
              <a:ea typeface="Open Sans"/>
              <a:cs typeface="Open Sans"/>
            </a:endParaRP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noProof="0">
                <a:latin typeface="Montserrat"/>
              </a:rPr>
              <a:t>Viabilizar a transmissão de dados</a:t>
            </a: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2000" noProof="0">
              <a:latin typeface="Montserrat"/>
              <a:ea typeface="Open Sans"/>
              <a:cs typeface="Open Sans"/>
            </a:endParaRPr>
          </a:p>
          <a:p>
            <a:pPr marL="1714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2000" noProof="0">
                <a:latin typeface="Montserrat"/>
              </a:rPr>
              <a:t>Disponibilizar informação relevante ao condutor</a:t>
            </a:r>
            <a:r>
              <a:rPr lang="pt-PT" sz="2000">
                <a:latin typeface="Montserrat"/>
              </a:rPr>
              <a:t> no display e garantir uma UX adequada a este</a:t>
            </a:r>
            <a:endParaRPr lang="pt-PT" sz="2000" noProof="0">
              <a:latin typeface="Montserrat"/>
              <a:ea typeface="Open Sans"/>
              <a:cs typeface="Open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DFA6B-833E-D687-C78C-1DCBAC457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F5342A4C-1D06-4798-B51F-D5804CA03D28}" type="slidenum">
              <a:rPr lang="en-US">
                <a:latin typeface="+mn-lt"/>
              </a:rPr>
              <a:pPr algn="r">
                <a:spcAft>
                  <a:spcPts val="600"/>
                </a:spcAft>
              </a:pPr>
              <a:t>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98699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2" descr="A car dashboard with a screen and steering wheel&#10;&#10;Description automatically generated">
            <a:extLst>
              <a:ext uri="{FF2B5EF4-FFF2-40B4-BE49-F238E27FC236}">
                <a16:creationId xmlns:a16="http://schemas.microsoft.com/office/drawing/2014/main" id="{8B0EAE5F-14B0-8CB9-8A97-EA6F2C077B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035"/>
          <a:stretch/>
        </p:blipFill>
        <p:spPr>
          <a:xfrm>
            <a:off x="0" y="0"/>
            <a:ext cx="12191979" cy="5886523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F5EC187D-F672-1060-C4B2-3D0D748C39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F5342A4C-1D06-4798-B51F-D5804CA03D28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DFE2230-5E8C-EF12-0BAE-7CBD29D4D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5342A4C-1D06-4798-B51F-D5804CA03D28}" type="slidenum">
              <a:rPr lang="en-ID" smtClean="0"/>
              <a:pPr>
                <a:spcAft>
                  <a:spcPts val="600"/>
                </a:spcAft>
              </a:pPr>
              <a:t>4</a:t>
            </a:fld>
            <a:endParaRPr lang="en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030D11-1520-2667-6C5B-D0822B3C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48" y="5960172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Expectativas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313C54-E46B-6EB3-F418-BC4436E04CDD}"/>
              </a:ext>
            </a:extLst>
          </p:cNvPr>
          <p:cNvSpPr/>
          <p:nvPr/>
        </p:nvSpPr>
        <p:spPr>
          <a:xfrm>
            <a:off x="5024853" y="431415"/>
            <a:ext cx="2253343" cy="510415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chemeClr val="bg1"/>
              </a:solidFill>
              <a:latin typeface="Montserrat"/>
              <a:ea typeface="Open Sans"/>
              <a:cs typeface="Open Sans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Sistema de Navegação Integrado</a:t>
            </a:r>
          </a:p>
          <a:p>
            <a:pPr algn="ctr"/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283AA-D824-902E-0F1A-64DCB49F51E2}"/>
              </a:ext>
            </a:extLst>
          </p:cNvPr>
          <p:cNvSpPr/>
          <p:nvPr/>
        </p:nvSpPr>
        <p:spPr>
          <a:xfrm>
            <a:off x="6128666" y="941831"/>
            <a:ext cx="45719" cy="12334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2C078D-34A4-AB39-0520-89D9189A79AB}"/>
              </a:ext>
            </a:extLst>
          </p:cNvPr>
          <p:cNvSpPr/>
          <p:nvPr/>
        </p:nvSpPr>
        <p:spPr>
          <a:xfrm>
            <a:off x="8173651" y="3592286"/>
            <a:ext cx="3326687" cy="41474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Interface Intuitiva &amp; Organizada</a:t>
            </a:r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AB86C-BA4E-4807-E8E8-D680C8DA600F}"/>
              </a:ext>
            </a:extLst>
          </p:cNvPr>
          <p:cNvSpPr/>
          <p:nvPr/>
        </p:nvSpPr>
        <p:spPr>
          <a:xfrm>
            <a:off x="8633458" y="2492461"/>
            <a:ext cx="45719" cy="12334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670CA29-B6DD-7B56-EA4A-43AAE872CE61}"/>
              </a:ext>
            </a:extLst>
          </p:cNvPr>
          <p:cNvSpPr/>
          <p:nvPr/>
        </p:nvSpPr>
        <p:spPr>
          <a:xfrm>
            <a:off x="2299061" y="1632020"/>
            <a:ext cx="2253343" cy="381837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noProof="0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Informação útil</a:t>
            </a:r>
            <a:endParaRPr lang="pt-PT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1775A5-53EA-42CF-6517-8CCD8460C5A7}"/>
              </a:ext>
            </a:extLst>
          </p:cNvPr>
          <p:cNvSpPr/>
          <p:nvPr/>
        </p:nvSpPr>
        <p:spPr>
          <a:xfrm>
            <a:off x="2489567" y="1144809"/>
            <a:ext cx="45719" cy="6077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B3A3D5-6559-1559-9C7B-E2E534CBC233}"/>
              </a:ext>
            </a:extLst>
          </p:cNvPr>
          <p:cNvSpPr/>
          <p:nvPr/>
        </p:nvSpPr>
        <p:spPr>
          <a:xfrm>
            <a:off x="5047713" y="4780734"/>
            <a:ext cx="2253343" cy="41474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Fácil Acesso</a:t>
            </a:r>
            <a:endParaRPr lang="pt-P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A7BD7A-4ADB-AF06-5F27-9C9564C6ECDE}"/>
              </a:ext>
            </a:extLst>
          </p:cNvPr>
          <p:cNvSpPr/>
          <p:nvPr/>
        </p:nvSpPr>
        <p:spPr>
          <a:xfrm>
            <a:off x="6150211" y="3651491"/>
            <a:ext cx="45719" cy="12334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0D6ECF5-C0E0-0FA0-7299-D3022473CCF9}"/>
              </a:ext>
            </a:extLst>
          </p:cNvPr>
          <p:cNvSpPr/>
          <p:nvPr/>
        </p:nvSpPr>
        <p:spPr>
          <a:xfrm>
            <a:off x="8584223" y="3914753"/>
            <a:ext cx="3171092" cy="414746"/>
          </a:xfrm>
          <a:prstGeom prst="roundRect">
            <a:avLst/>
          </a:prstGeom>
          <a:solidFill>
            <a:schemeClr val="tx1">
              <a:lumMod val="95000"/>
              <a:alpha val="9129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Que </a:t>
            </a:r>
            <a:r>
              <a:rPr lang="en-US" sz="1400" b="1" err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não</a:t>
            </a:r>
            <a:r>
              <a:rPr lang="en-US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 cause </a:t>
            </a:r>
            <a:r>
              <a:rPr lang="en-US" sz="1400" b="1" err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distrações</a:t>
            </a:r>
            <a:endParaRPr lang="pt-PT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2A8AFC-9120-0799-023B-C28FC911C293}"/>
              </a:ext>
            </a:extLst>
          </p:cNvPr>
          <p:cNvSpPr/>
          <p:nvPr/>
        </p:nvSpPr>
        <p:spPr>
          <a:xfrm>
            <a:off x="1712907" y="2989386"/>
            <a:ext cx="2253343" cy="476024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400" b="1" noProof="0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Comportamento</a:t>
            </a:r>
            <a:r>
              <a:rPr lang="pt-PT" sz="1400" b="1">
                <a:solidFill>
                  <a:schemeClr val="bg1"/>
                </a:solidFill>
                <a:latin typeface="Montserrat"/>
                <a:ea typeface="Open Sans"/>
                <a:cs typeface="Open Sans"/>
              </a:rPr>
              <a:t> Previsível</a:t>
            </a:r>
            <a:endParaRPr lang="pt-PT" sz="1400" b="1" noProof="0" err="1">
              <a:solidFill>
                <a:schemeClr val="bg1"/>
              </a:solidFill>
              <a:latin typeface="Montserrat"/>
              <a:ea typeface="Open Sans"/>
              <a:cs typeface="Open 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BD911-DADF-C237-27CE-F2EDEC8674BB}"/>
              </a:ext>
            </a:extLst>
          </p:cNvPr>
          <p:cNvSpPr/>
          <p:nvPr/>
        </p:nvSpPr>
        <p:spPr>
          <a:xfrm>
            <a:off x="1903413" y="2596361"/>
            <a:ext cx="45719" cy="60779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869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 on the road&#10;&#10;Description automatically generated">
            <a:extLst>
              <a:ext uri="{FF2B5EF4-FFF2-40B4-BE49-F238E27FC236}">
                <a16:creationId xmlns:a16="http://schemas.microsoft.com/office/drawing/2014/main" id="{8A4A19A1-20AF-35D1-BE36-91C1A85D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79" y="2583"/>
            <a:ext cx="9660052" cy="68528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B24F7-2446-1ECF-A651-68985A88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68" y="1111231"/>
            <a:ext cx="3171310" cy="10185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t-PT" sz="4000" b="1" noProof="0"/>
              <a:t>Requisitos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99E76-3C58-F676-453B-57048CB88D5D}"/>
              </a:ext>
            </a:extLst>
          </p:cNvPr>
          <p:cNvSpPr txBox="1"/>
          <p:nvPr/>
        </p:nvSpPr>
        <p:spPr>
          <a:xfrm>
            <a:off x="7614139" y="2266303"/>
            <a:ext cx="4282102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err="1">
                <a:latin typeface="Montserrat"/>
              </a:rPr>
              <a:t>Recolha</a:t>
            </a:r>
            <a:r>
              <a:rPr lang="en-US" sz="2000" noProof="0">
                <a:latin typeface="Montserrat"/>
              </a:rPr>
              <a:t> de Dados (</a:t>
            </a:r>
            <a:r>
              <a:rPr lang="en-US" sz="2000" noProof="0" err="1">
                <a:latin typeface="Montserrat"/>
              </a:rPr>
              <a:t>veículo</a:t>
            </a:r>
            <a:r>
              <a:rPr lang="en-US" sz="2000" noProof="0">
                <a:latin typeface="Montserrat"/>
              </a:rPr>
              <a:t>, GPS e redes)</a:t>
            </a:r>
            <a:endParaRPr lang="en-US" sz="2000" noProof="0">
              <a:latin typeface="Montserrat"/>
              <a:ea typeface="Open Sans"/>
              <a:cs typeface="Open San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 err="1">
                <a:latin typeface="Montserrat"/>
                <a:ea typeface="Open Sans"/>
                <a:cs typeface="Open Sans"/>
              </a:rPr>
              <a:t>Conservação</a:t>
            </a:r>
            <a:r>
              <a:rPr lang="en-US" sz="2000">
                <a:latin typeface="Montserrat"/>
                <a:ea typeface="Open Sans"/>
                <a:cs typeface="Open Sans"/>
              </a:rPr>
              <a:t> da </a:t>
            </a:r>
            <a:r>
              <a:rPr lang="en-US" sz="2000" err="1">
                <a:latin typeface="Montserrat"/>
                <a:ea typeface="Open Sans"/>
                <a:cs typeface="Open Sans"/>
              </a:rPr>
              <a:t>integridade</a:t>
            </a:r>
            <a:r>
              <a:rPr lang="en-US" sz="2000">
                <a:latin typeface="Montserrat"/>
                <a:ea typeface="Open Sans"/>
                <a:cs typeface="Open Sans"/>
              </a:rPr>
              <a:t> dos dados no </a:t>
            </a:r>
            <a:r>
              <a:rPr lang="en-US" sz="2000" err="1">
                <a:latin typeface="Montserrat"/>
                <a:ea typeface="Open Sans"/>
                <a:cs typeface="Open Sans"/>
              </a:rPr>
              <a:t>barramento</a:t>
            </a:r>
            <a:r>
              <a:rPr lang="en-US" sz="2000">
                <a:latin typeface="Montserrat"/>
                <a:ea typeface="Open Sans"/>
                <a:cs typeface="Open Sans"/>
              </a:rPr>
              <a:t> CAN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err="1">
                <a:latin typeface="Montserrat"/>
              </a:rPr>
              <a:t>Análise</a:t>
            </a:r>
            <a:r>
              <a:rPr lang="en-US" sz="2000" noProof="0">
                <a:latin typeface="Montserrat"/>
              </a:rPr>
              <a:t> de Dados</a:t>
            </a:r>
            <a:endParaRPr lang="en-US" sz="2000" noProof="0">
              <a:latin typeface="Montserrat"/>
              <a:ea typeface="Open Sans"/>
              <a:cs typeface="Open San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err="1">
                <a:latin typeface="Montserrat"/>
              </a:rPr>
              <a:t>Visualização</a:t>
            </a:r>
            <a:r>
              <a:rPr lang="en-US" sz="2000" noProof="0">
                <a:latin typeface="Montserrat"/>
              </a:rPr>
              <a:t> de Dados</a:t>
            </a:r>
            <a:endParaRPr lang="en-US" sz="2000" noProof="0">
              <a:latin typeface="Montserrat"/>
              <a:ea typeface="Open Sans"/>
              <a:cs typeface="Open San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err="1">
                <a:latin typeface="Montserrat"/>
              </a:rPr>
              <a:t>Integração</a:t>
            </a:r>
            <a:r>
              <a:rPr lang="en-US" sz="2000" noProof="0">
                <a:latin typeface="Montserrat"/>
              </a:rPr>
              <a:t> com Sistemas </a:t>
            </a:r>
            <a:r>
              <a:rPr lang="en-US" sz="2000" noProof="0" err="1">
                <a:latin typeface="Montserrat"/>
              </a:rPr>
              <a:t>Externos</a:t>
            </a:r>
            <a:endParaRPr lang="en-US" sz="2000" noProof="0">
              <a:latin typeface="Montserrat"/>
              <a:ea typeface="Open Sans"/>
              <a:cs typeface="Open San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err="1">
                <a:latin typeface="Montserrat"/>
              </a:rPr>
              <a:t>Interação</a:t>
            </a:r>
            <a:r>
              <a:rPr lang="en-US" sz="2000" noProof="0">
                <a:latin typeface="Montserrat"/>
              </a:rPr>
              <a:t> com </a:t>
            </a:r>
            <a:r>
              <a:rPr lang="en-US" sz="2000">
                <a:latin typeface="Montserrat"/>
              </a:rPr>
              <a:t>SO e HW </a:t>
            </a:r>
            <a:r>
              <a:rPr lang="en-US" sz="2000" err="1">
                <a:latin typeface="Montserrat"/>
              </a:rPr>
              <a:t>já</a:t>
            </a:r>
            <a:r>
              <a:rPr lang="en-US" sz="2000">
                <a:latin typeface="Montserrat"/>
              </a:rPr>
              <a:t> </a:t>
            </a:r>
            <a:r>
              <a:rPr lang="en-US" sz="2000" err="1">
                <a:latin typeface="Montserrat"/>
              </a:rPr>
              <a:t>existente</a:t>
            </a:r>
            <a:r>
              <a:rPr lang="en-US" sz="2000">
                <a:latin typeface="Montserrat"/>
              </a:rPr>
              <a:t> no </a:t>
            </a:r>
            <a:r>
              <a:rPr lang="en-US" sz="2000" err="1">
                <a:latin typeface="Montserrat"/>
              </a:rPr>
              <a:t>veiculo</a:t>
            </a:r>
            <a:r>
              <a:rPr lang="en-US" sz="2000">
                <a:latin typeface="Montserrat"/>
              </a:rPr>
              <a:t> (ex: Android Automotive).</a:t>
            </a:r>
            <a:endParaRPr lang="en-US" sz="2000" noProof="0">
              <a:latin typeface="Montserrat"/>
              <a:ea typeface="Open Sans"/>
              <a:cs typeface="Open San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noProof="0">
              <a:latin typeface="Montserrat"/>
              <a:ea typeface="Open Sans"/>
              <a:cs typeface="Open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3E0CC-1CA4-0562-7B55-33B924381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F5342A4C-1D06-4798-B51F-D5804CA03D28}" type="slidenum">
              <a:rPr lang="pt-PT" noProof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pt-PT" noProof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9274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2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F6A0EC-222B-BEAD-8AAB-5150AEC6F63A}"/>
              </a:ext>
            </a:extLst>
          </p:cNvPr>
          <p:cNvSpPr txBox="1"/>
          <p:nvPr/>
        </p:nvSpPr>
        <p:spPr>
          <a:xfrm>
            <a:off x="1418346" y="158690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inicial</a:t>
            </a:r>
            <a:r>
              <a:rPr lang="en-US"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b="1" kern="12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arquitetura</a:t>
            </a:r>
            <a:endParaRPr lang="en-US" sz="3600" b="1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58B610-5708-83B0-F6E3-782BD88FC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14" y="958735"/>
            <a:ext cx="9730238" cy="5580278"/>
          </a:xfrm>
          <a:prstGeom prst="rect">
            <a:avLst/>
          </a:prstGeom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4417694-EE45-01BE-FF93-B77D69267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5342A4C-1D06-4798-B51F-D5804CA03D28}" type="slidenum">
              <a:rPr lang="en-ID" smtClean="0"/>
              <a:pPr>
                <a:spcAft>
                  <a:spcPts val="600"/>
                </a:spcAft>
              </a:pPr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56350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6172200"/>
            <a:ext cx="622300" cy="355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 b="0">
                <a:solidFill>
                  <a:srgbClr val="232220"/>
                </a:solidFill>
                <a:latin typeface="Montserrat"/>
              </a:rPr>
              <a:pPr algn="ctr"/>
              <a:t>7</a:t>
            </a:fld>
            <a:endParaRPr lang="en-US" sz="1210">
              <a:solidFill>
                <a:srgbClr val="232220"/>
              </a:solidFill>
              <a:latin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067E8-0E50-4645-BAF3-02E92B34D7E2}"/>
              </a:ext>
            </a:extLst>
          </p:cNvPr>
          <p:cNvSpPr txBox="1"/>
          <p:nvPr/>
        </p:nvSpPr>
        <p:spPr>
          <a:xfrm>
            <a:off x="946150" y="256003"/>
            <a:ext cx="10299700" cy="769441"/>
          </a:xfrm>
          <a:prstGeom prst="rect">
            <a:avLst/>
          </a:prstGeom>
          <a:noFill/>
        </p:spPr>
        <p:txBody>
          <a:bodyPr vertOverflow="overflow" vert="horz" wrap="square" lIns="91440" tIns="45720" rIns="91440" bIns="45720" rtlCol="0" anchor="t" anchorCtr="0">
            <a:spAutoFit/>
          </a:bodyPr>
          <a:lstStyle/>
          <a:p>
            <a:r>
              <a:rPr lang="pt-PT" sz="4400" b="1">
                <a:latin typeface="Montserrat"/>
                <a:cs typeface="Times New Roman"/>
              </a:rPr>
              <a:t>Divisão de tarefas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74BA-C569-41BD-A6AA-4ADE5FF58ED6}"/>
              </a:ext>
            </a:extLst>
          </p:cNvPr>
          <p:cNvSpPr txBox="1"/>
          <p:nvPr/>
        </p:nvSpPr>
        <p:spPr>
          <a:xfrm>
            <a:off x="4520670" y="1440143"/>
            <a:ext cx="3175349" cy="830997"/>
          </a:xfrm>
          <a:prstGeom prst="rect">
            <a:avLst/>
          </a:prstGeom>
          <a:noFill/>
        </p:spPr>
        <p:txBody>
          <a:bodyPr vertOverflow="overflow" vert="horz" wrap="square" lIns="91440" tIns="45720" rIns="91440" bIns="45720" rtlCol="0" anchor="t">
            <a:spAutoFit/>
          </a:bodyPr>
          <a:lstStyle/>
          <a:p>
            <a:pPr algn="ctr"/>
            <a:r>
              <a:rPr lang="pt-PT" sz="2400" b="1">
                <a:latin typeface="Montserrat"/>
                <a:cs typeface="Times New Roman"/>
              </a:rPr>
              <a:t>Interação com o Sistema Operativo</a:t>
            </a:r>
            <a:endParaRPr lang="pt-PT" sz="3200">
              <a:latin typeface="Montserrat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C0A19-1B2F-470B-8EF4-4163C7E28A7D}"/>
              </a:ext>
            </a:extLst>
          </p:cNvPr>
          <p:cNvSpPr txBox="1"/>
          <p:nvPr/>
        </p:nvSpPr>
        <p:spPr>
          <a:xfrm>
            <a:off x="1058211" y="1440144"/>
            <a:ext cx="3175350" cy="830997"/>
          </a:xfrm>
          <a:prstGeom prst="rect">
            <a:avLst/>
          </a:prstGeom>
          <a:noFill/>
        </p:spPr>
        <p:txBody>
          <a:bodyPr vertOverflow="overflow" vert="horz" wrap="square" lIns="91440" tIns="45720" rIns="91440" bIns="45720" rtlCol="0" anchor="t">
            <a:spAutoFit/>
          </a:bodyPr>
          <a:lstStyle/>
          <a:p>
            <a:pPr algn="ctr"/>
            <a:r>
              <a:rPr lang="pt-PT" sz="2400" b="1">
                <a:latin typeface="Montserrat"/>
                <a:cs typeface="Times New Roman"/>
              </a:rPr>
              <a:t>Experiência do Utilizador</a:t>
            </a:r>
            <a:endParaRPr lang="pt-PT" sz="3200">
              <a:latin typeface="Montserrat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2B6E3-5BFE-4AE7-B50D-C4351DCEDCF5}"/>
              </a:ext>
            </a:extLst>
          </p:cNvPr>
          <p:cNvSpPr txBox="1"/>
          <p:nvPr/>
        </p:nvSpPr>
        <p:spPr>
          <a:xfrm>
            <a:off x="7918293" y="1440143"/>
            <a:ext cx="3896497" cy="830997"/>
          </a:xfrm>
          <a:prstGeom prst="rect">
            <a:avLst/>
          </a:prstGeom>
          <a:noFill/>
        </p:spPr>
        <p:txBody>
          <a:bodyPr vertOverflow="overflow" vert="horz" wrap="square" lIns="91440" tIns="45720" rIns="91440" bIns="45720" rtlCol="0" anchor="t">
            <a:spAutoFit/>
          </a:bodyPr>
          <a:lstStyle/>
          <a:p>
            <a:pPr algn="ctr"/>
            <a:r>
              <a:rPr lang="pt-PT" sz="2400" b="1">
                <a:latin typeface="Montserrat"/>
                <a:ea typeface="Open Sans"/>
                <a:cs typeface="Times New Roman"/>
              </a:rPr>
              <a:t>Leitura do barramento CAN em </a:t>
            </a:r>
            <a:r>
              <a:rPr lang="pt-PT" sz="2400" b="1" err="1">
                <a:latin typeface="Montserrat"/>
                <a:ea typeface="Open Sans"/>
                <a:cs typeface="Times New Roman"/>
              </a:rPr>
              <a:t>Automotive</a:t>
            </a:r>
            <a:endParaRPr lang="pt-PT" sz="2400" b="1">
              <a:latin typeface="Montserrat"/>
              <a:ea typeface="Open Sans"/>
              <a:cs typeface="Times New Roman"/>
            </a:endParaRPr>
          </a:p>
        </p:txBody>
      </p:sp>
      <p:pic>
        <p:nvPicPr>
          <p:cNvPr id="19" name="Picture 18" descr="Android logo PNG transparent image download, size: 1600x1600px">
            <a:extLst>
              <a:ext uri="{FF2B5EF4-FFF2-40B4-BE49-F238E27FC236}">
                <a16:creationId xmlns:a16="http://schemas.microsoft.com/office/drawing/2014/main" id="{CEE1445B-B3A3-CD32-F074-57F2C7B89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79" y="4883799"/>
            <a:ext cx="1458098" cy="1515578"/>
          </a:xfrm>
          <a:prstGeom prst="rect">
            <a:avLst/>
          </a:prstGeom>
        </p:spPr>
      </p:pic>
      <p:pic>
        <p:nvPicPr>
          <p:cNvPr id="21" name="Picture 20" descr="A logo of a compass&#10;&#10;Description automatically generated">
            <a:extLst>
              <a:ext uri="{FF2B5EF4-FFF2-40B4-BE49-F238E27FC236}">
                <a16:creationId xmlns:a16="http://schemas.microsoft.com/office/drawing/2014/main" id="{CDCEF35D-ECD2-9AEE-3E08-D9FF34B38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173" y="3588976"/>
            <a:ext cx="1239771" cy="1294823"/>
          </a:xfrm>
          <a:prstGeom prst="rect">
            <a:avLst/>
          </a:prstGeom>
        </p:spPr>
      </p:pic>
      <p:pic>
        <p:nvPicPr>
          <p:cNvPr id="2" name="Picture 1" descr="A blue and white triangle with a black background&#10;&#10;Description automatically generated">
            <a:extLst>
              <a:ext uri="{FF2B5EF4-FFF2-40B4-BE49-F238E27FC236}">
                <a16:creationId xmlns:a16="http://schemas.microsoft.com/office/drawing/2014/main" id="{51749A16-492A-A9DB-AB18-81DCC928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51" y="5205683"/>
            <a:ext cx="1458098" cy="1396314"/>
          </a:xfrm>
          <a:prstGeom prst="rect">
            <a:avLst/>
          </a:prstGeom>
        </p:spPr>
      </p:pic>
      <p:pic>
        <p:nvPicPr>
          <p:cNvPr id="2050" name="Picture 2" descr="CAN BUS Analysis | DevCom">
            <a:extLst>
              <a:ext uri="{FF2B5EF4-FFF2-40B4-BE49-F238E27FC236}">
                <a16:creationId xmlns:a16="http://schemas.microsoft.com/office/drawing/2014/main" id="{86F1E841-A0A3-59FA-123C-9F5DD260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29" y="3746873"/>
            <a:ext cx="3766823" cy="21188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ing Sense of the Automotive OTA Business Model">
            <a:extLst>
              <a:ext uri="{FF2B5EF4-FFF2-40B4-BE49-F238E27FC236}">
                <a16:creationId xmlns:a16="http://schemas.microsoft.com/office/drawing/2014/main" id="{25F7A727-19AF-F3F7-8DA5-C2243210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39" y="3580379"/>
            <a:ext cx="2928122" cy="1464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45DC22-A0CE-C49E-78FB-AE791FB22903}"/>
              </a:ext>
            </a:extLst>
          </p:cNvPr>
          <p:cNvCxnSpPr>
            <a:cxnSpLocks/>
          </p:cNvCxnSpPr>
          <p:nvPr/>
        </p:nvCxnSpPr>
        <p:spPr>
          <a:xfrm>
            <a:off x="1330881" y="2501900"/>
            <a:ext cx="2630013" cy="0"/>
          </a:xfrm>
          <a:prstGeom prst="line">
            <a:avLst/>
          </a:prstGeom>
          <a:ln>
            <a:solidFill>
              <a:srgbClr val="3C3D3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A3A2A6-4283-68DE-7D16-79D51A2B785D}"/>
              </a:ext>
            </a:extLst>
          </p:cNvPr>
          <p:cNvSpPr txBox="1"/>
          <p:nvPr/>
        </p:nvSpPr>
        <p:spPr>
          <a:xfrm>
            <a:off x="8377178" y="2685840"/>
            <a:ext cx="2978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latin typeface="Montserrat"/>
                <a:ea typeface="Open Sans"/>
                <a:cs typeface="Open Sans"/>
              </a:rPr>
              <a:t>Captação de dados em tempo real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6FD47-8956-287B-6D95-B6B257A2A3C4}"/>
              </a:ext>
            </a:extLst>
          </p:cNvPr>
          <p:cNvSpPr txBox="1"/>
          <p:nvPr/>
        </p:nvSpPr>
        <p:spPr>
          <a:xfrm>
            <a:off x="4793379" y="2683725"/>
            <a:ext cx="26299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latin typeface="Montserrat"/>
                <a:ea typeface="+mn-lt"/>
                <a:cs typeface="+mn-lt"/>
              </a:rPr>
              <a:t>Desenvolvimento baseado em Android</a:t>
            </a:r>
            <a:endParaRPr lang="pt-PT">
              <a:latin typeface="Montserrat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17687-0613-74FC-7D04-EBFBB4CBE89B}"/>
              </a:ext>
            </a:extLst>
          </p:cNvPr>
          <p:cNvSpPr txBox="1"/>
          <p:nvPr/>
        </p:nvSpPr>
        <p:spPr>
          <a:xfrm>
            <a:off x="1186760" y="2685842"/>
            <a:ext cx="2918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latin typeface="Montserrat"/>
                <a:ea typeface="Open Sans"/>
                <a:cs typeface="Open Sans"/>
              </a:rPr>
              <a:t>Display/UI para interface </a:t>
            </a:r>
            <a:r>
              <a:rPr lang="pt-PT" err="1">
                <a:latin typeface="Montserrat"/>
                <a:ea typeface="Open Sans"/>
                <a:cs typeface="Open Sans"/>
              </a:rPr>
              <a:t>interativa</a:t>
            </a:r>
            <a:endParaRPr lang="pt-PT">
              <a:latin typeface="Montserrat"/>
              <a:ea typeface="Open Sans"/>
              <a:cs typeface="Open San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5CE387-D19C-397F-BFC8-0E1AFAA0D937}"/>
              </a:ext>
            </a:extLst>
          </p:cNvPr>
          <p:cNvCxnSpPr>
            <a:cxnSpLocks/>
          </p:cNvCxnSpPr>
          <p:nvPr/>
        </p:nvCxnSpPr>
        <p:spPr>
          <a:xfrm>
            <a:off x="4803888" y="2499784"/>
            <a:ext cx="2630013" cy="0"/>
          </a:xfrm>
          <a:prstGeom prst="line">
            <a:avLst/>
          </a:prstGeom>
          <a:ln>
            <a:solidFill>
              <a:srgbClr val="3C3D3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01F9FD-2EC6-76D7-24C5-369D3394A6F9}"/>
              </a:ext>
            </a:extLst>
          </p:cNvPr>
          <p:cNvCxnSpPr>
            <a:cxnSpLocks/>
          </p:cNvCxnSpPr>
          <p:nvPr/>
        </p:nvCxnSpPr>
        <p:spPr>
          <a:xfrm>
            <a:off x="8615837" y="2501900"/>
            <a:ext cx="2630013" cy="0"/>
          </a:xfrm>
          <a:prstGeom prst="line">
            <a:avLst/>
          </a:prstGeom>
          <a:ln>
            <a:solidFill>
              <a:srgbClr val="3C3D3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9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BFC8-2076-06A8-48E7-3E2B9447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6" y="262526"/>
            <a:ext cx="10310283" cy="856379"/>
          </a:xfrm>
        </p:spPr>
        <p:txBody>
          <a:bodyPr/>
          <a:lstStyle/>
          <a:p>
            <a:r>
              <a:rPr lang="pt-PT" b="1">
                <a:latin typeface="Montserrat"/>
                <a:cs typeface="Times New Roman"/>
              </a:rPr>
              <a:t>Riscos &amp; Dificuldades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9D73-9572-8146-D132-5D35FB5DA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8</a:t>
            </a:fld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33A89-FBC9-CC6D-1E50-A194E1F6C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2314" y="5225771"/>
            <a:ext cx="2472230" cy="11742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pt-PT">
                <a:latin typeface="Montserrat"/>
                <a:ea typeface="Open Sans"/>
                <a:cs typeface="Times New Roman"/>
              </a:rPr>
              <a:t>Android </a:t>
            </a:r>
            <a:r>
              <a:rPr lang="pt-PT" err="1">
                <a:latin typeface="Montserrat"/>
                <a:ea typeface="Open Sans"/>
                <a:cs typeface="Times New Roman"/>
              </a:rPr>
              <a:t>Studio</a:t>
            </a:r>
            <a:r>
              <a:rPr lang="pt-PT">
                <a:latin typeface="Montserrat"/>
                <a:ea typeface="Open Sans"/>
                <a:cs typeface="Times New Roman"/>
              </a:rPr>
              <a:t>.</a:t>
            </a:r>
            <a:endParaRPr lang="pt-PT">
              <a:latin typeface="Montserrat"/>
              <a:cs typeface="Times New Roman"/>
            </a:endParaRPr>
          </a:p>
          <a:p>
            <a:pPr marL="285750" indent="-285750">
              <a:buChar char="•"/>
            </a:pPr>
            <a:r>
              <a:rPr lang="pt-PT">
                <a:latin typeface="Montserrat"/>
                <a:ea typeface="Open Sans"/>
                <a:cs typeface="Times New Roman"/>
              </a:rPr>
              <a:t>Android </a:t>
            </a:r>
            <a:r>
              <a:rPr lang="pt-PT" err="1">
                <a:latin typeface="Montserrat"/>
                <a:ea typeface="Open Sans"/>
                <a:cs typeface="Times New Roman"/>
              </a:rPr>
              <a:t>Automotive</a:t>
            </a:r>
            <a:r>
              <a:rPr lang="pt-PT">
                <a:latin typeface="Montserrat"/>
                <a:ea typeface="Open Sans"/>
                <a:cs typeface="Times New Roman"/>
              </a:rPr>
              <a:t>.</a:t>
            </a:r>
          </a:p>
          <a:p>
            <a:pPr marL="285750" indent="-285750">
              <a:buChar char="•"/>
            </a:pPr>
            <a:r>
              <a:rPr lang="pt-PT">
                <a:latin typeface="Montserrat"/>
                <a:ea typeface="Open Sans"/>
                <a:cs typeface="Times New Roman"/>
              </a:rPr>
              <a:t>Etc...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22F87C-DDFD-A7F0-F7B8-689DE6519E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78001" y="1668544"/>
            <a:ext cx="3170400" cy="10180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pt-PT" sz="1600">
                <a:latin typeface="Montserrat"/>
                <a:ea typeface="Open Sans"/>
                <a:cs typeface="Times New Roman"/>
              </a:rPr>
              <a:t>Acesso dificultado a sectores específicos (Ex.: Barramento CAN).</a:t>
            </a:r>
          </a:p>
          <a:p>
            <a:pPr algn="ctr"/>
            <a:endParaRPr lang="pt-PT" sz="1600">
              <a:latin typeface="Montserrat"/>
              <a:ea typeface="Open Sans"/>
              <a:cs typeface="Times New Roman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8562E0-0E9B-66CA-8A05-DE49B00B69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0274" y="2635350"/>
            <a:ext cx="3170400" cy="818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t-PT" sz="1600">
                <a:latin typeface="Montserrat"/>
                <a:ea typeface="Open Sans"/>
                <a:cs typeface="Times New Roman"/>
              </a:rPr>
              <a:t>Comunicação dificultada a periféricos externos.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49CE31-FC4E-6F5E-9D93-E8013F4A01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54367" y="4784125"/>
            <a:ext cx="3790568" cy="441646"/>
          </a:xfrm>
        </p:spPr>
        <p:txBody>
          <a:bodyPr/>
          <a:lstStyle/>
          <a:p>
            <a:pPr algn="ctr"/>
            <a:r>
              <a:rPr lang="pt-PT" sz="2400">
                <a:latin typeface="Montserrat"/>
                <a:ea typeface="Open Sans"/>
                <a:cs typeface="Times New Roman"/>
              </a:rPr>
              <a:t>Território novo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F6DFA1-088E-1AEA-DE5B-A6612BC79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1370" y="1334866"/>
            <a:ext cx="3518743" cy="340659"/>
          </a:xfrm>
        </p:spPr>
        <p:txBody>
          <a:bodyPr/>
          <a:lstStyle/>
          <a:p>
            <a:pPr algn="ctr"/>
            <a:r>
              <a:rPr lang="pt-PT" sz="2400">
                <a:latin typeface="Montserrat"/>
                <a:ea typeface="Open Sans"/>
                <a:cs typeface="Times New Roman"/>
              </a:rPr>
              <a:t>Políticas de acesso</a:t>
            </a:r>
            <a:endParaRPr lang="pt-PT" sz="2400">
              <a:latin typeface="Montserrat"/>
              <a:cs typeface="Times New Roman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12E416-14B7-FC9D-F120-FF29C02D40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0274" y="2123492"/>
            <a:ext cx="3170400" cy="340659"/>
          </a:xfrm>
        </p:spPr>
        <p:txBody>
          <a:bodyPr/>
          <a:lstStyle/>
          <a:p>
            <a:pPr algn="ctr"/>
            <a:r>
              <a:rPr lang="pt-PT" sz="2400">
                <a:latin typeface="Montserrat"/>
                <a:ea typeface="Open Sans"/>
                <a:cs typeface="Times New Roman"/>
              </a:rPr>
              <a:t>Periféricos</a:t>
            </a:r>
            <a:endParaRPr lang="pt-PT" sz="2400">
              <a:latin typeface="Montserrat"/>
              <a:cs typeface="Times New Roman"/>
            </a:endParaRPr>
          </a:p>
        </p:txBody>
      </p:sp>
      <p:pic>
        <p:nvPicPr>
          <p:cNvPr id="17" name="Picture 16" descr="A white pencil next to a book&#10;&#10;Description automatically generated">
            <a:extLst>
              <a:ext uri="{FF2B5EF4-FFF2-40B4-BE49-F238E27FC236}">
                <a16:creationId xmlns:a16="http://schemas.microsoft.com/office/drawing/2014/main" id="{8D2FB873-13BF-9502-0BE3-1F880182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482" y="5239525"/>
            <a:ext cx="1160516" cy="1160517"/>
          </a:xfrm>
          <a:prstGeom prst="rect">
            <a:avLst/>
          </a:prstGeom>
        </p:spPr>
      </p:pic>
      <p:pic>
        <p:nvPicPr>
          <p:cNvPr id="18" name="Picture 17" descr="A black circular object with a small round object&#10;&#10;Description automatically generated">
            <a:extLst>
              <a:ext uri="{FF2B5EF4-FFF2-40B4-BE49-F238E27FC236}">
                <a16:creationId xmlns:a16="http://schemas.microsoft.com/office/drawing/2014/main" id="{9ADFB1D8-B176-4017-E25F-0CF669C35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5000"/>
                    </a14:imgEffect>
                    <a14:imgEffect>
                      <a14:brightnessContrast bright="35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3084" y="3612514"/>
            <a:ext cx="1452391" cy="1443211"/>
          </a:xfrm>
          <a:prstGeom prst="rect">
            <a:avLst/>
          </a:prstGeom>
        </p:spPr>
      </p:pic>
      <p:pic>
        <p:nvPicPr>
          <p:cNvPr id="21" name="Picture 20" descr="A black and gold device with a white screen&#10;&#10;Description automatically generated">
            <a:extLst>
              <a:ext uri="{FF2B5EF4-FFF2-40B4-BE49-F238E27FC236}">
                <a16:creationId xmlns:a16="http://schemas.microsoft.com/office/drawing/2014/main" id="{CA244E15-5497-1056-4FBD-DC8A46BD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675" y="3231268"/>
            <a:ext cx="2177668" cy="22052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CC7D0B5-5F82-8DBF-119F-31C36437AE7F}"/>
              </a:ext>
            </a:extLst>
          </p:cNvPr>
          <p:cNvGrpSpPr/>
          <p:nvPr/>
        </p:nvGrpSpPr>
        <p:grpSpPr>
          <a:xfrm>
            <a:off x="938851" y="2170182"/>
            <a:ext cx="3810001" cy="2535716"/>
            <a:chOff x="1363337" y="2142780"/>
            <a:chExt cx="3810001" cy="253571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2F0126-B4A2-9AAD-E72C-2471DC2C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3337" y="2364615"/>
              <a:ext cx="3810001" cy="21287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B07814-69A6-AED4-0BAE-81EA320F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1141" y="2142780"/>
              <a:ext cx="2489812" cy="2535716"/>
            </a:xfrm>
            <a:prstGeom prst="rect">
              <a:avLst/>
            </a:prstGeom>
          </p:spPr>
        </p:pic>
      </p:grpSp>
      <p:pic>
        <p:nvPicPr>
          <p:cNvPr id="30" name="Picture 29" descr="Android auto error 8 | Yeti Owners Club">
            <a:extLst>
              <a:ext uri="{FF2B5EF4-FFF2-40B4-BE49-F238E27FC236}">
                <a16:creationId xmlns:a16="http://schemas.microsoft.com/office/drawing/2014/main" id="{CB521DDB-F5ED-D160-182D-C6E80D3A5F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982" r="469" b="14898"/>
          <a:stretch/>
        </p:blipFill>
        <p:spPr>
          <a:xfrm>
            <a:off x="9115056" y="1686687"/>
            <a:ext cx="2518351" cy="4315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3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D167-D001-BEC1-B21C-0670FD5A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noProof="0">
                <a:latin typeface="Montserrat"/>
                <a:cs typeface="Times New Roman"/>
              </a:rPr>
              <a:t>Possíveis mitigações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9006F-BA6E-3BF8-BD89-B96567490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9</a:t>
            </a:fld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52E5E9-B1A7-A714-F1AC-B6A16DE25D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4747" y="5409458"/>
            <a:ext cx="10301103" cy="955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pt-PT" noProof="0">
                <a:ea typeface="+mn-lt"/>
                <a:cs typeface="+mn-lt"/>
              </a:rPr>
              <a:t>Formações online.</a:t>
            </a:r>
            <a:endParaRPr lang="pt-PT" noProof="0">
              <a:latin typeface="Montserrat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pt-PT" noProof="0">
                <a:ea typeface="+mn-lt"/>
                <a:cs typeface="+mn-lt"/>
              </a:rPr>
              <a:t>Compartilhamento de conhecimento.</a:t>
            </a:r>
          </a:p>
          <a:p>
            <a:endParaRPr lang="pt-PT" noProof="0">
              <a:ea typeface="Open Sans"/>
              <a:cs typeface="Open San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04A7DF-AF35-BBBB-74CE-BF6BF43808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pt-PT" b="1" noProof="0">
                <a:latin typeface="Montserrat"/>
                <a:ea typeface="Open Sans"/>
                <a:cs typeface="Open Sans"/>
              </a:rPr>
              <a:t>Uso do GPS</a:t>
            </a:r>
            <a:r>
              <a:rPr lang="pt-PT" noProof="0">
                <a:latin typeface="Montserrat"/>
                <a:ea typeface="+mn-lt"/>
                <a:cs typeface="+mn-lt"/>
              </a:rPr>
              <a:t> (fácil acesso via Android) para dados de localização, velocidade e informações cruciais.</a:t>
            </a:r>
          </a:p>
          <a:p>
            <a:pPr marL="285750" indent="-285750">
              <a:buChar char="•"/>
            </a:pPr>
            <a:r>
              <a:rPr lang="pt-PT" b="1" noProof="0">
                <a:latin typeface="Montserrat"/>
                <a:ea typeface="+mn-lt"/>
                <a:cs typeface="+mn-lt"/>
              </a:rPr>
              <a:t>Sensores de Proximidade</a:t>
            </a:r>
            <a:r>
              <a:rPr lang="pt-PT" noProof="0">
                <a:latin typeface="Montserrat"/>
                <a:ea typeface="+mn-lt"/>
                <a:cs typeface="+mn-lt"/>
              </a:rPr>
              <a:t> (inferir sobre acelerações, travagens e outros comportamentos).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EB4A9D-B01A-FD79-1474-5256CA03F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pt-PT" noProof="0">
                <a:latin typeface="Montserrat"/>
                <a:ea typeface="+mn-lt"/>
                <a:cs typeface="+mn-lt"/>
              </a:rPr>
              <a:t>Analisar e perceber o funcionamento dos mesmos. </a:t>
            </a:r>
            <a:endParaRPr lang="pt-PT" noProof="0">
              <a:latin typeface="Montserrat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pt-PT" noProof="0">
                <a:latin typeface="Montserrat"/>
                <a:ea typeface="+mn-lt"/>
                <a:cs typeface="+mn-lt"/>
              </a:rPr>
              <a:t>Explorar formas de interagir com estes.</a:t>
            </a:r>
            <a:endParaRPr lang="pt-PT" noProof="0">
              <a:latin typeface="Montserrat"/>
              <a:ea typeface="Open Sans"/>
              <a:cs typeface="Open Sans"/>
            </a:endParaRPr>
          </a:p>
          <a:p>
            <a:pPr marL="285750" indent="-285750">
              <a:buChar char="•"/>
            </a:pPr>
            <a:r>
              <a:rPr lang="pt-PT" noProof="0">
                <a:latin typeface="Montserrat"/>
                <a:ea typeface="+mn-lt"/>
                <a:cs typeface="+mn-lt"/>
              </a:rPr>
              <a:t>Apoio dos orientadores.</a:t>
            </a:r>
            <a:endParaRPr lang="pt-PT" noProof="0">
              <a:ea typeface="Open Sans"/>
              <a:cs typeface="Open San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053D56-0A0E-BA00-3A27-A41894A2F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50" y="5069899"/>
            <a:ext cx="10299701" cy="340659"/>
          </a:xfrm>
        </p:spPr>
        <p:txBody>
          <a:bodyPr/>
          <a:lstStyle/>
          <a:p>
            <a:r>
              <a:rPr lang="pt-PT" sz="1800" noProof="0">
                <a:latin typeface="Montserrat"/>
                <a:ea typeface="Open Sans"/>
                <a:cs typeface="Open Sans"/>
              </a:rPr>
              <a:t>Território novo</a:t>
            </a:r>
            <a:endParaRPr lang="pt-PT" sz="1800" noProof="0">
              <a:latin typeface="Montserra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3A093D-6BBC-3B04-CD31-76B8C1DE39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5864" y="1318002"/>
            <a:ext cx="3366049" cy="350956"/>
          </a:xfrm>
        </p:spPr>
        <p:txBody>
          <a:bodyPr/>
          <a:lstStyle/>
          <a:p>
            <a:r>
              <a:rPr lang="pt-PT" sz="1800" noProof="0">
                <a:latin typeface="Montserrat"/>
                <a:ea typeface="Open Sans"/>
                <a:cs typeface="Open Sans"/>
              </a:rPr>
              <a:t>Políticas de acesso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83AE9E-E55C-BA82-5974-3333B65434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PT" sz="1800" noProof="0">
                <a:latin typeface="Montserrat"/>
                <a:ea typeface="Open Sans"/>
                <a:cs typeface="Open Sans"/>
              </a:rPr>
              <a:t>Periféricos</a:t>
            </a:r>
            <a:endParaRPr lang="pt-PT" sz="1800" noProof="0">
              <a:latin typeface="Montserrat"/>
            </a:endParaRPr>
          </a:p>
        </p:txBody>
      </p:sp>
      <p:pic>
        <p:nvPicPr>
          <p:cNvPr id="13" name="Picture 12" descr="Purpose in Life among First-Generation College Students: Friends Make a ...">
            <a:extLst>
              <a:ext uri="{FF2B5EF4-FFF2-40B4-BE49-F238E27FC236}">
                <a16:creationId xmlns:a16="http://schemas.microsoft.com/office/drawing/2014/main" id="{FF63A2F4-AD60-6CB4-CD4C-5BACD25D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80" y="4562978"/>
            <a:ext cx="2693067" cy="16924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 descr="Finding and Making the Right Choice - The Right Way to Flourish">
            <a:extLst>
              <a:ext uri="{FF2B5EF4-FFF2-40B4-BE49-F238E27FC236}">
                <a16:creationId xmlns:a16="http://schemas.microsoft.com/office/drawing/2014/main" id="{5C32313A-B820-3473-7190-49B12605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33" y="1298706"/>
            <a:ext cx="2131593" cy="2746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Zweizag">
            <a:extLst>
              <a:ext uri="{FF2B5EF4-FFF2-40B4-BE49-F238E27FC236}">
                <a16:creationId xmlns:a16="http://schemas.microsoft.com/office/drawing/2014/main" id="{D3FB967F-BB68-81CB-19EE-496E28933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3768" y="3498222"/>
            <a:ext cx="2743200" cy="17465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3473286"/>
      </p:ext>
    </p:extLst>
  </p:cSld>
  <p:clrMapOvr>
    <a:masterClrMapping/>
  </p:clrMapOvr>
</p:sld>
</file>

<file path=ppt/theme/theme1.xml><?xml version="1.0" encoding="utf-8"?>
<a:theme xmlns:a="http://schemas.openxmlformats.org/drawingml/2006/main" name="Ash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Ash</vt:lpstr>
      <vt:lpstr>Vehicle Information Cluster as a Vehicular Visualization Service</vt:lpstr>
      <vt:lpstr>Contextualização</vt:lpstr>
      <vt:lpstr>Objetivos</vt:lpstr>
      <vt:lpstr>Expectativas</vt:lpstr>
      <vt:lpstr>Requisitos</vt:lpstr>
      <vt:lpstr>PowerPoint Presentation</vt:lpstr>
      <vt:lpstr>PowerPoint Presentation</vt:lpstr>
      <vt:lpstr>Riscos &amp; Dificuldades</vt:lpstr>
      <vt:lpstr>Possíveis mitigações</vt:lpstr>
      <vt:lpstr>PowerPoint Presentation</vt:lpstr>
      <vt:lpstr>Gestão &amp; Comunicação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Serviço de Visualização de Mobilidade Autónoma</dc:title>
  <dc:creator/>
  <cp:revision>2</cp:revision>
  <dcterms:created xsi:type="dcterms:W3CDTF">2024-10-01T20:43:44Z</dcterms:created>
  <dcterms:modified xsi:type="dcterms:W3CDTF">2024-10-07T10:39:11Z</dcterms:modified>
</cp:coreProperties>
</file>